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61" r:id="rId2"/>
    <p:sldId id="262" r:id="rId3"/>
    <p:sldId id="304" r:id="rId4"/>
    <p:sldId id="292" r:id="rId5"/>
    <p:sldId id="267" r:id="rId6"/>
    <p:sldId id="299" r:id="rId7"/>
    <p:sldId id="293" r:id="rId8"/>
    <p:sldId id="295" r:id="rId9"/>
    <p:sldId id="300" r:id="rId10"/>
    <p:sldId id="301" r:id="rId11"/>
    <p:sldId id="305" r:id="rId12"/>
    <p:sldId id="302" r:id="rId13"/>
    <p:sldId id="303" r:id="rId14"/>
    <p:sldId id="290" r:id="rId15"/>
    <p:sldId id="265" r:id="rId16"/>
    <p:sldId id="263" r:id="rId17"/>
    <p:sldId id="286" r:id="rId18"/>
    <p:sldId id="266" r:id="rId19"/>
    <p:sldId id="297" r:id="rId20"/>
    <p:sldId id="274" r:id="rId21"/>
    <p:sldId id="306" r:id="rId22"/>
    <p:sldId id="25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0D09AD4-B73F-4C5C-9432-FF6F3969EED2}">
          <p14:sldIdLst>
            <p14:sldId id="261"/>
            <p14:sldId id="262"/>
            <p14:sldId id="304"/>
          </p14:sldIdLst>
        </p14:section>
        <p14:section name="Section 1" id="{B12CD9DF-4D1C-4BB5-AF20-8E12A7E4C355}">
          <p14:sldIdLst>
            <p14:sldId id="292"/>
            <p14:sldId id="267"/>
            <p14:sldId id="299"/>
            <p14:sldId id="293"/>
            <p14:sldId id="295"/>
            <p14:sldId id="300"/>
            <p14:sldId id="301"/>
            <p14:sldId id="305"/>
            <p14:sldId id="302"/>
            <p14:sldId id="303"/>
            <p14:sldId id="290"/>
            <p14:sldId id="265"/>
            <p14:sldId id="263"/>
            <p14:sldId id="286"/>
            <p14:sldId id="266"/>
            <p14:sldId id="297"/>
            <p14:sldId id="274"/>
            <p14:sldId id="306"/>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3E38"/>
    <a:srgbClr val="BE3E37"/>
    <a:srgbClr val="C73859"/>
    <a:srgbClr val="C03E3B"/>
    <a:srgbClr val="C8385C"/>
    <a:srgbClr val="BF3E39"/>
    <a:srgbClr val="BE3E38"/>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072B09-60F8-85F4-58E9-9BD521A98D1E}" v="1" dt="2023-12-19T19:01:46.811"/>
    <p1510:client id="{1EE9058C-8427-71DE-C851-E21299584F86}" v="52" dt="2023-12-19T05:02:24.751"/>
    <p1510:client id="{3DD147D7-4229-C56C-C887-F1695A632E0B}" v="8" dt="2023-12-25T03:20:59.082"/>
    <p1510:client id="{41360DAB-9B84-7522-56BF-782060A4E736}" v="64" dt="2023-12-19T05:32:24.127"/>
    <p1510:client id="{507D2FDC-7BAE-D62B-C3EC-E4CBB69D2F5A}" v="117" dt="2023-12-19T05:55:36.944"/>
    <p1510:client id="{739263ED-D492-16F4-05A1-CACDC6A8546F}" v="19" dt="2023-12-19T15:15:11.500"/>
    <p1510:client id="{785A6536-A8E1-441F-992F-99B3966915A7}" v="1" dt="2023-12-19T03:56:08.568"/>
    <p1510:client id="{85B510A9-D514-709D-4523-F5B786C244BC}" v="133" dt="2023-12-19T16:53:50.457"/>
    <p1510:client id="{8D3D0566-DE44-DC9E-B1F5-C6D372A9ABE2}" v="2" dt="2023-12-19T16:17:16.313"/>
    <p1510:client id="{9398EB81-5D1A-A535-6E29-A6BA38BAF7D7}" v="633" dt="2023-12-19T11:01:22.641"/>
    <p1510:client id="{D7FA9561-16A3-E8EB-58F3-94EC90840FF1}" v="10" dt="2023-12-19T16:36:08.909"/>
    <p1510:client id="{ECA08469-04AB-E934-DC90-C3637EFECAF6}" v="5" dt="2023-12-19T06:49:21.0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17" d="100"/>
          <a:sy n="117" d="100"/>
        </p:scale>
        <p:origin x="3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371597-3787-4C37-9B37-4DAFD5813E11}" type="datetimeFigureOut">
              <a:rPr lang="en-US" smtClean="0"/>
              <a:t>12/24/23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9C16A7-2154-4481-A12E-69082FB7C394}" type="slidenum">
              <a:rPr lang="en-US" smtClean="0"/>
              <a:t>‹#›</a:t>
            </a:fld>
            <a:endParaRPr lang="en-US"/>
          </a:p>
        </p:txBody>
      </p:sp>
    </p:spTree>
    <p:extLst>
      <p:ext uri="{BB962C8B-B14F-4D97-AF65-F5344CB8AC3E}">
        <p14:creationId xmlns:p14="http://schemas.microsoft.com/office/powerpoint/2010/main" val="1191596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2</a:t>
            </a:fld>
            <a:endParaRPr lang="en-US"/>
          </a:p>
        </p:txBody>
      </p:sp>
    </p:spTree>
    <p:extLst>
      <p:ext uri="{BB962C8B-B14F-4D97-AF65-F5344CB8AC3E}">
        <p14:creationId xmlns:p14="http://schemas.microsoft.com/office/powerpoint/2010/main" val="1162147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3D8E7-3BFF-EF88-BF1D-57707C2FFD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B2D04-FA2F-3ED0-6FD1-8BFC0597EE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40341D-4CD3-1BD0-8905-78C5AE2EA53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D153DB-5751-D097-B416-5B4FA5C8358D}"/>
              </a:ext>
            </a:extLst>
          </p:cNvPr>
          <p:cNvSpPr>
            <a:spLocks noGrp="1"/>
          </p:cNvSpPr>
          <p:nvPr>
            <p:ph type="sldNum" sz="quarter" idx="10"/>
          </p:nvPr>
        </p:nvSpPr>
        <p:spPr/>
        <p:txBody>
          <a:bodyPr/>
          <a:lstStyle/>
          <a:p>
            <a:fld id="{589C16A7-2154-4481-A12E-69082FB7C394}" type="slidenum">
              <a:rPr lang="en-US" smtClean="0"/>
              <a:t>12</a:t>
            </a:fld>
            <a:endParaRPr lang="en-US"/>
          </a:p>
        </p:txBody>
      </p:sp>
    </p:spTree>
    <p:extLst>
      <p:ext uri="{BB962C8B-B14F-4D97-AF65-F5344CB8AC3E}">
        <p14:creationId xmlns:p14="http://schemas.microsoft.com/office/powerpoint/2010/main" val="2810769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4E1CA-FE29-217F-0515-082BFCFE6D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E660B0-BB71-120C-E521-4C24B130DA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092626-C19C-C174-00FA-40AE783E7C5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6FC238A-C715-3B13-981E-A516D1C31A14}"/>
              </a:ext>
            </a:extLst>
          </p:cNvPr>
          <p:cNvSpPr>
            <a:spLocks noGrp="1"/>
          </p:cNvSpPr>
          <p:nvPr>
            <p:ph type="sldNum" sz="quarter" idx="10"/>
          </p:nvPr>
        </p:nvSpPr>
        <p:spPr/>
        <p:txBody>
          <a:bodyPr/>
          <a:lstStyle/>
          <a:p>
            <a:fld id="{589C16A7-2154-4481-A12E-69082FB7C394}" type="slidenum">
              <a:rPr lang="en-US" smtClean="0"/>
              <a:t>13</a:t>
            </a:fld>
            <a:endParaRPr lang="en-US"/>
          </a:p>
        </p:txBody>
      </p:sp>
    </p:spTree>
    <p:extLst>
      <p:ext uri="{BB962C8B-B14F-4D97-AF65-F5344CB8AC3E}">
        <p14:creationId xmlns:p14="http://schemas.microsoft.com/office/powerpoint/2010/main" val="1728261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a:t>
            </a:r>
            <a:r>
              <a:rPr lang="en-US" baseline="0"/>
              <a:t> Load Source Data: We loaded KB in JSON format into Vector Store</a:t>
            </a:r>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14</a:t>
            </a:fld>
            <a:endParaRPr lang="en-US"/>
          </a:p>
        </p:txBody>
      </p:sp>
    </p:spTree>
    <p:extLst>
      <p:ext uri="{BB962C8B-B14F-4D97-AF65-F5344CB8AC3E}">
        <p14:creationId xmlns:p14="http://schemas.microsoft.com/office/powerpoint/2010/main" val="3665430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15</a:t>
            </a:fld>
            <a:endParaRPr lang="en-US"/>
          </a:p>
        </p:txBody>
      </p:sp>
    </p:spTree>
    <p:extLst>
      <p:ext uri="{BB962C8B-B14F-4D97-AF65-F5344CB8AC3E}">
        <p14:creationId xmlns:p14="http://schemas.microsoft.com/office/powerpoint/2010/main" val="21431875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a:t>
            </a:r>
            <a:r>
              <a:rPr lang="en-US" baseline="0"/>
              <a:t> Load Source Data: We loaded KB in JSON format into Vector Store</a:t>
            </a:r>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16</a:t>
            </a:fld>
            <a:endParaRPr lang="en-US"/>
          </a:p>
        </p:txBody>
      </p:sp>
    </p:spTree>
    <p:extLst>
      <p:ext uri="{BB962C8B-B14F-4D97-AF65-F5344CB8AC3E}">
        <p14:creationId xmlns:p14="http://schemas.microsoft.com/office/powerpoint/2010/main" val="866678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18</a:t>
            </a:fld>
            <a:endParaRPr lang="en-US"/>
          </a:p>
        </p:txBody>
      </p:sp>
    </p:spTree>
    <p:extLst>
      <p:ext uri="{BB962C8B-B14F-4D97-AF65-F5344CB8AC3E}">
        <p14:creationId xmlns:p14="http://schemas.microsoft.com/office/powerpoint/2010/main" val="335194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19</a:t>
            </a:fld>
            <a:endParaRPr lang="en-US"/>
          </a:p>
        </p:txBody>
      </p:sp>
    </p:spTree>
    <p:extLst>
      <p:ext uri="{BB962C8B-B14F-4D97-AF65-F5344CB8AC3E}">
        <p14:creationId xmlns:p14="http://schemas.microsoft.com/office/powerpoint/2010/main" val="26436399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20</a:t>
            </a:fld>
            <a:endParaRPr lang="en-US"/>
          </a:p>
        </p:txBody>
      </p:sp>
    </p:spTree>
    <p:extLst>
      <p:ext uri="{BB962C8B-B14F-4D97-AF65-F5344CB8AC3E}">
        <p14:creationId xmlns:p14="http://schemas.microsoft.com/office/powerpoint/2010/main" val="40395642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152212-8019-61FA-3397-EE32813B50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C8E8B0-51DE-4F68-3520-D56DB99B59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0E640C-BC28-FDB0-76E6-72CD4E9347E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A9F9D5D-2E63-A892-44BD-F72F01ADF8AB}"/>
              </a:ext>
            </a:extLst>
          </p:cNvPr>
          <p:cNvSpPr>
            <a:spLocks noGrp="1"/>
          </p:cNvSpPr>
          <p:nvPr>
            <p:ph type="sldNum" sz="quarter" idx="10"/>
          </p:nvPr>
        </p:nvSpPr>
        <p:spPr/>
        <p:txBody>
          <a:bodyPr/>
          <a:lstStyle/>
          <a:p>
            <a:fld id="{589C16A7-2154-4481-A12E-69082FB7C394}" type="slidenum">
              <a:rPr lang="en-US" smtClean="0"/>
              <a:t>21</a:t>
            </a:fld>
            <a:endParaRPr lang="en-US"/>
          </a:p>
        </p:txBody>
      </p:sp>
    </p:spTree>
    <p:extLst>
      <p:ext uri="{BB962C8B-B14F-4D97-AF65-F5344CB8AC3E}">
        <p14:creationId xmlns:p14="http://schemas.microsoft.com/office/powerpoint/2010/main" val="3837413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a:solidFill>
                  <a:schemeClr val="tx1"/>
                </a:solidFill>
              </a:rPr>
              <a:t>Exploration of products</a:t>
            </a:r>
            <a:r>
              <a:rPr lang="en-US" baseline="0">
                <a:solidFill>
                  <a:schemeClr val="tx1"/>
                </a:solidFill>
              </a:rPr>
              <a:t>: Pacing order by the customers.</a:t>
            </a:r>
          </a:p>
          <a:p>
            <a:endParaRPr lang="en-US" baseline="0">
              <a:solidFill>
                <a:schemeClr val="tx1"/>
              </a:solidFill>
            </a:endParaRPr>
          </a:p>
          <a:p>
            <a:r>
              <a:rPr lang="en-US" b="1" baseline="0">
                <a:solidFill>
                  <a:schemeClr val="tx1"/>
                </a:solidFill>
              </a:rPr>
              <a:t>Place Order</a:t>
            </a:r>
            <a:r>
              <a:rPr lang="en-US" baseline="0">
                <a:solidFill>
                  <a:schemeClr val="tx1"/>
                </a:solidFill>
              </a:rPr>
              <a:t>: Tracking order by the customers.</a:t>
            </a:r>
          </a:p>
          <a:p>
            <a:endParaRPr lang="en-US" baseline="0">
              <a:solidFill>
                <a:schemeClr val="tx1"/>
              </a:solidFill>
            </a:endParaRPr>
          </a:p>
          <a:p>
            <a:r>
              <a:rPr lang="en-US" b="1" baseline="0">
                <a:solidFill>
                  <a:schemeClr val="tx1"/>
                </a:solidFill>
              </a:rPr>
              <a:t>Report Generation</a:t>
            </a:r>
            <a:r>
              <a:rPr lang="en-US" baseline="0">
                <a:solidFill>
                  <a:schemeClr val="tx1"/>
                </a:solidFill>
              </a:rPr>
              <a:t>: This is a unique use case by using LLM to run DB query on behalf of non-techie users. The user just tell a bot in human language of the task he/she wants completed. The bot then completes it and returns report to users in HTML format (abstracting the technical SQL complexity).</a:t>
            </a:r>
          </a:p>
          <a:p>
            <a:endParaRPr lang="en-US" baseline="0">
              <a:solidFill>
                <a:schemeClr val="tx1"/>
              </a:solidFill>
            </a:endParaRPr>
          </a:p>
          <a:p>
            <a:r>
              <a:rPr lang="en-US" b="1" baseline="0">
                <a:solidFill>
                  <a:schemeClr val="tx1"/>
                </a:solidFill>
              </a:rPr>
              <a:t>Customer Service</a:t>
            </a:r>
            <a:r>
              <a:rPr lang="en-US" baseline="0">
                <a:solidFill>
                  <a:schemeClr val="tx1"/>
                </a:solidFill>
              </a:rPr>
              <a:t>:  </a:t>
            </a:r>
            <a:endParaRPr lang="en-US">
              <a:solidFill>
                <a:schemeClr val="tx1"/>
              </a:solidFill>
            </a:endParaRPr>
          </a:p>
        </p:txBody>
      </p:sp>
      <p:sp>
        <p:nvSpPr>
          <p:cNvPr id="4" name="Slide Number Placeholder 3"/>
          <p:cNvSpPr>
            <a:spLocks noGrp="1"/>
          </p:cNvSpPr>
          <p:nvPr>
            <p:ph type="sldNum" sz="quarter" idx="10"/>
          </p:nvPr>
        </p:nvSpPr>
        <p:spPr/>
        <p:txBody>
          <a:bodyPr/>
          <a:lstStyle/>
          <a:p>
            <a:fld id="{589C16A7-2154-4481-A12E-69082FB7C394}" type="slidenum">
              <a:rPr lang="en-US" smtClean="0"/>
              <a:t>4</a:t>
            </a:fld>
            <a:endParaRPr lang="en-US"/>
          </a:p>
        </p:txBody>
      </p:sp>
    </p:spTree>
    <p:extLst>
      <p:ext uri="{BB962C8B-B14F-4D97-AF65-F5344CB8AC3E}">
        <p14:creationId xmlns:p14="http://schemas.microsoft.com/office/powerpoint/2010/main" val="2318624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a:solidFill>
                  <a:schemeClr val="tx1"/>
                </a:solidFill>
              </a:rPr>
              <a:t>Exploration of products</a:t>
            </a:r>
            <a:r>
              <a:rPr lang="en-US" baseline="0">
                <a:solidFill>
                  <a:schemeClr val="tx1"/>
                </a:solidFill>
              </a:rPr>
              <a:t>: Pacing order by the customers.</a:t>
            </a:r>
          </a:p>
          <a:p>
            <a:endParaRPr lang="en-US" baseline="0">
              <a:solidFill>
                <a:schemeClr val="tx1"/>
              </a:solidFill>
            </a:endParaRPr>
          </a:p>
          <a:p>
            <a:r>
              <a:rPr lang="en-US" b="1" baseline="0">
                <a:solidFill>
                  <a:schemeClr val="tx1"/>
                </a:solidFill>
              </a:rPr>
              <a:t>Place Order</a:t>
            </a:r>
            <a:r>
              <a:rPr lang="en-US" baseline="0">
                <a:solidFill>
                  <a:schemeClr val="tx1"/>
                </a:solidFill>
              </a:rPr>
              <a:t>: Tracking order by the customers.</a:t>
            </a:r>
          </a:p>
          <a:p>
            <a:endParaRPr lang="en-US" baseline="0">
              <a:solidFill>
                <a:schemeClr val="tx1"/>
              </a:solidFill>
            </a:endParaRPr>
          </a:p>
          <a:p>
            <a:r>
              <a:rPr lang="en-US" b="1" baseline="0">
                <a:solidFill>
                  <a:schemeClr val="tx1"/>
                </a:solidFill>
              </a:rPr>
              <a:t>Report Generation</a:t>
            </a:r>
            <a:r>
              <a:rPr lang="en-US" baseline="0">
                <a:solidFill>
                  <a:schemeClr val="tx1"/>
                </a:solidFill>
              </a:rPr>
              <a:t>: This is a unique use case by using LLM to run DB query on behalf of non-techie users. The user just tell a bot in human language of the task he/she wants completed. The bot then completes it and returns report to users in HTML format (abstracting the technical SQL complexity).</a:t>
            </a:r>
          </a:p>
          <a:p>
            <a:endParaRPr lang="en-US" baseline="0">
              <a:solidFill>
                <a:schemeClr val="tx1"/>
              </a:solidFill>
            </a:endParaRPr>
          </a:p>
          <a:p>
            <a:r>
              <a:rPr lang="en-US" b="1" baseline="0">
                <a:solidFill>
                  <a:schemeClr val="tx1"/>
                </a:solidFill>
              </a:rPr>
              <a:t>Customer Service</a:t>
            </a:r>
            <a:r>
              <a:rPr lang="en-US" baseline="0">
                <a:solidFill>
                  <a:schemeClr val="tx1"/>
                </a:solidFill>
              </a:rPr>
              <a:t>:  </a:t>
            </a:r>
            <a:endParaRPr lang="en-US">
              <a:solidFill>
                <a:schemeClr val="tx1"/>
              </a:solidFill>
            </a:endParaRPr>
          </a:p>
        </p:txBody>
      </p:sp>
      <p:sp>
        <p:nvSpPr>
          <p:cNvPr id="4" name="Slide Number Placeholder 3"/>
          <p:cNvSpPr>
            <a:spLocks noGrp="1"/>
          </p:cNvSpPr>
          <p:nvPr>
            <p:ph type="sldNum" sz="quarter" idx="10"/>
          </p:nvPr>
        </p:nvSpPr>
        <p:spPr/>
        <p:txBody>
          <a:bodyPr/>
          <a:lstStyle/>
          <a:p>
            <a:fld id="{589C16A7-2154-4481-A12E-69082FB7C394}" type="slidenum">
              <a:rPr lang="en-US" smtClean="0"/>
              <a:t>5</a:t>
            </a:fld>
            <a:endParaRPr lang="en-US"/>
          </a:p>
        </p:txBody>
      </p:sp>
    </p:spTree>
    <p:extLst>
      <p:ext uri="{BB962C8B-B14F-4D97-AF65-F5344CB8AC3E}">
        <p14:creationId xmlns:p14="http://schemas.microsoft.com/office/powerpoint/2010/main" val="146341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7880C-F54C-665C-BFC2-76839752AC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742CEC-69BC-8165-4DF9-D9B4D2CAF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68C172-6BFE-6896-D05C-34CC38B49B92}"/>
              </a:ext>
            </a:extLst>
          </p:cNvPr>
          <p:cNvSpPr>
            <a:spLocks noGrp="1"/>
          </p:cNvSpPr>
          <p:nvPr>
            <p:ph type="body" idx="1"/>
          </p:nvPr>
        </p:nvSpPr>
        <p:spPr/>
        <p:txBody>
          <a:bodyPr/>
          <a:lstStyle/>
          <a:p>
            <a:pPr marL="171450" indent="-171450">
              <a:buFont typeface="Arial"/>
              <a:buChar char="•"/>
            </a:pPr>
            <a:r>
              <a:rPr lang="en-US" b="1"/>
              <a:t>Intelligent Agent Implementation</a:t>
            </a:r>
            <a:r>
              <a:rPr lang="en-US" b="1" baseline="0"/>
              <a:t>:</a:t>
            </a:r>
            <a:r>
              <a:rPr lang="en-US" baseline="0"/>
              <a:t> </a:t>
            </a:r>
            <a:r>
              <a:rPr lang="en-US"/>
              <a:t>The IA will act as a personal shopping assistant, offering product recommendations based on customer preferences, previous purchases, and browsing behavior. This agent will be adept at understanding customer needs through natural language processing, enabling it to interact with </a:t>
            </a:r>
            <a:r>
              <a:rPr lang="en-US" baseline="0"/>
              <a:t>customers</a:t>
            </a:r>
            <a:r>
              <a:rPr lang="en-US"/>
              <a:t> in a conversational manner</a:t>
            </a:r>
            <a:r>
              <a:rPr lang="en-US" baseline="0"/>
              <a:t>.</a:t>
            </a:r>
            <a:endParaRPr lang="en-US"/>
          </a:p>
          <a:p>
            <a:pPr marL="171450" indent="-171450">
              <a:buFont typeface="Arial"/>
              <a:buChar char="•"/>
            </a:pPr>
            <a:r>
              <a:rPr lang="en-US" b="1" dirty="0"/>
              <a:t>Large Language Model Integration</a:t>
            </a:r>
            <a:r>
              <a:rPr lang="en-US" b="1" baseline="0" dirty="0"/>
              <a:t>:</a:t>
            </a:r>
            <a:r>
              <a:rPr lang="en-US" baseline="0" dirty="0"/>
              <a:t> </a:t>
            </a:r>
            <a:r>
              <a:rPr lang="en-US" dirty="0"/>
              <a:t>Leveraging a LLM like GPT, the website will offer enhanced customer support, answer queries, provide detailed product information, and assist in decision-making processes. The model's ability to generate human-like text will make </a:t>
            </a:r>
            <a:r>
              <a:rPr lang="en-US" baseline="0" dirty="0"/>
              <a:t>the </a:t>
            </a:r>
            <a:r>
              <a:rPr lang="en-US" dirty="0"/>
              <a:t>interaction more engaging and informative</a:t>
            </a:r>
            <a:r>
              <a:rPr lang="en-US" baseline="0" dirty="0"/>
              <a:t>.</a:t>
            </a:r>
            <a:endParaRPr lang="en-US" dirty="0">
              <a:cs typeface="Calibri"/>
            </a:endParaRPr>
          </a:p>
          <a:p>
            <a:pPr marL="171450" indent="-171450">
              <a:buFont typeface="Arial"/>
              <a:buChar char="•"/>
            </a:pPr>
            <a:r>
              <a:rPr lang="en-US" b="1" dirty="0"/>
              <a:t>Personalized Experience</a:t>
            </a:r>
            <a:r>
              <a:rPr lang="en-US" b="1" baseline="0" dirty="0"/>
              <a:t>:</a:t>
            </a:r>
            <a:r>
              <a:rPr lang="en-US" baseline="0" dirty="0"/>
              <a:t> </a:t>
            </a:r>
            <a:r>
              <a:rPr lang="en-US" dirty="0"/>
              <a:t>By combining customer data with the analytical prowess of IA and the linguistic capabilities of </a:t>
            </a:r>
            <a:r>
              <a:rPr lang="en-US" baseline="0" dirty="0"/>
              <a:t>LLM</a:t>
            </a:r>
            <a:r>
              <a:rPr lang="en-US" dirty="0"/>
              <a:t>, each customer's experience will be uniquely tailored</a:t>
            </a:r>
            <a:r>
              <a:rPr lang="en-US" baseline="0" dirty="0"/>
              <a:t> to </a:t>
            </a:r>
            <a:r>
              <a:rPr lang="en-US" dirty="0"/>
              <a:t>their preferences and shopping history</a:t>
            </a:r>
            <a:r>
              <a:rPr lang="en-US" baseline="0" dirty="0"/>
              <a:t>.</a:t>
            </a:r>
            <a:endParaRPr lang="en-US" dirty="0">
              <a:cs typeface="Calibri"/>
            </a:endParaRPr>
          </a:p>
          <a:p>
            <a:pPr marL="171450" indent="-171450">
              <a:buFont typeface="Arial"/>
              <a:buChar char="•"/>
            </a:pPr>
            <a:r>
              <a:rPr lang="en-US" b="1" dirty="0"/>
              <a:t>User Interface and Experience:</a:t>
            </a:r>
            <a:r>
              <a:rPr lang="en-US" baseline="0" dirty="0"/>
              <a:t> The </a:t>
            </a:r>
            <a:r>
              <a:rPr lang="en-US" dirty="0"/>
              <a:t>integration will be seamless, ensuring that </a:t>
            </a:r>
            <a:r>
              <a:rPr lang="en-US" baseline="0" dirty="0"/>
              <a:t>the </a:t>
            </a:r>
            <a:r>
              <a:rPr lang="en-US" dirty="0"/>
              <a:t>website remains user-friendly while incorporating these advanced technologies.</a:t>
            </a:r>
            <a:endParaRPr lang="en-US" dirty="0">
              <a:cs typeface="Calibri"/>
            </a:endParaRPr>
          </a:p>
          <a:p>
            <a:r>
              <a:rPr lang="en-US" b="1" dirty="0"/>
              <a:t>Expected Outcomes:</a:t>
            </a:r>
            <a:endParaRPr lang="en-US" dirty="0"/>
          </a:p>
          <a:p>
            <a:pPr marL="171450" indent="-171450">
              <a:buFont typeface="Arial"/>
              <a:buChar char="•"/>
            </a:pPr>
            <a:r>
              <a:rPr lang="en-US" dirty="0"/>
              <a:t>Enhanced customer engagement and satisfaction</a:t>
            </a:r>
            <a:r>
              <a:rPr lang="en-US" baseline="0" dirty="0"/>
              <a:t>.</a:t>
            </a:r>
            <a:endParaRPr lang="en-US" dirty="0">
              <a:cs typeface="Calibri"/>
            </a:endParaRPr>
          </a:p>
          <a:p>
            <a:pPr marL="171450" indent="-171450">
              <a:buFont typeface="Arial"/>
              <a:buChar char="•"/>
            </a:pPr>
            <a:r>
              <a:rPr lang="en-US" dirty="0"/>
              <a:t>Increased efficiency in finding</a:t>
            </a:r>
            <a:r>
              <a:rPr lang="en-US" baseline="0" dirty="0"/>
              <a:t> and </a:t>
            </a:r>
            <a:r>
              <a:rPr lang="en-US" dirty="0"/>
              <a:t>selecting products.</a:t>
            </a:r>
            <a:endParaRPr lang="en-US" dirty="0">
              <a:cs typeface="Calibri"/>
            </a:endParaRPr>
          </a:p>
          <a:p>
            <a:pPr marL="171450" indent="-171450">
              <a:buFont typeface="Arial"/>
              <a:buChar char="•"/>
            </a:pPr>
            <a:r>
              <a:rPr lang="en-US" dirty="0"/>
              <a:t>Improvement </a:t>
            </a:r>
            <a:r>
              <a:rPr lang="en-US" baseline="0" dirty="0"/>
              <a:t>in </a:t>
            </a:r>
            <a:r>
              <a:rPr lang="en-US" dirty="0"/>
              <a:t>sales and customer retention.</a:t>
            </a:r>
            <a:endParaRPr lang="en-US" dirty="0">
              <a:cs typeface="Calibri"/>
            </a:endParaRPr>
          </a:p>
          <a:p>
            <a:pPr marL="171450" indent="-171450">
              <a:buFont typeface="Arial"/>
              <a:buChar char="•"/>
            </a:pPr>
            <a:r>
              <a:rPr lang="en-US" dirty="0"/>
              <a:t>A rich dataset for further refinement of customer service and product offerings.</a:t>
            </a:r>
            <a:endParaRPr lang="en-US" dirty="0">
              <a:cs typeface="Calibri"/>
            </a:endParaRPr>
          </a:p>
          <a:p>
            <a:r>
              <a:rPr lang="en-US" b="1" dirty="0"/>
              <a:t>Project Timeline and Milestones:</a:t>
            </a:r>
            <a:r>
              <a:rPr lang="en-US" dirty="0"/>
              <a:t> [To be developed based on project scope and resources]</a:t>
            </a:r>
            <a:endParaRPr lang="en-US" dirty="0">
              <a:cs typeface="Calibri"/>
            </a:endParaRPr>
          </a:p>
          <a:p>
            <a:r>
              <a:rPr lang="en-US" b="1" dirty="0"/>
              <a:t>Technical Considerations</a:t>
            </a:r>
            <a:r>
              <a:rPr lang="en-US" b="1" baseline="0" dirty="0"/>
              <a:t>:</a:t>
            </a:r>
            <a:r>
              <a:rPr lang="en-US" baseline="0" dirty="0"/>
              <a:t> </a:t>
            </a:r>
            <a:r>
              <a:rPr lang="en-US" dirty="0"/>
              <a:t>We will ensure the highest standards of data privacy and security, adhering to relevant regulations and ethical guidelines in AI deployment.</a:t>
            </a:r>
            <a:endParaRPr lang="en-US" dirty="0">
              <a:cs typeface="Calibri"/>
            </a:endParaRPr>
          </a:p>
          <a:p>
            <a:endParaRPr lang="en-US" dirty="0">
              <a:solidFill>
                <a:schemeClr val="tx1"/>
              </a:solidFill>
              <a:cs typeface="Calibri"/>
            </a:endParaRPr>
          </a:p>
        </p:txBody>
      </p:sp>
      <p:sp>
        <p:nvSpPr>
          <p:cNvPr id="4" name="Slide Number Placeholder 3">
            <a:extLst>
              <a:ext uri="{FF2B5EF4-FFF2-40B4-BE49-F238E27FC236}">
                <a16:creationId xmlns:a16="http://schemas.microsoft.com/office/drawing/2014/main" id="{626D9AAA-B78E-1B7A-0F31-44CD027F6EB7}"/>
              </a:ext>
            </a:extLst>
          </p:cNvPr>
          <p:cNvSpPr>
            <a:spLocks noGrp="1"/>
          </p:cNvSpPr>
          <p:nvPr>
            <p:ph type="sldNum" sz="quarter" idx="10"/>
          </p:nvPr>
        </p:nvSpPr>
        <p:spPr/>
        <p:txBody>
          <a:bodyPr/>
          <a:lstStyle/>
          <a:p>
            <a:fld id="{589C16A7-2154-4481-A12E-69082FB7C394}" type="slidenum">
              <a:rPr lang="en-US" smtClean="0"/>
              <a:t>6</a:t>
            </a:fld>
            <a:endParaRPr lang="en-US"/>
          </a:p>
        </p:txBody>
      </p:sp>
    </p:spTree>
    <p:extLst>
      <p:ext uri="{BB962C8B-B14F-4D97-AF65-F5344CB8AC3E}">
        <p14:creationId xmlns:p14="http://schemas.microsoft.com/office/powerpoint/2010/main" val="3065044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solidFill>
                  <a:schemeClr val="tx1"/>
                </a:solidFill>
              </a:rPr>
              <a:t>Exploration of products</a:t>
            </a:r>
            <a:r>
              <a:rPr lang="en-US" baseline="0" dirty="0">
                <a:solidFill>
                  <a:schemeClr val="tx1"/>
                </a:solidFill>
              </a:rPr>
              <a:t>: Pacing order by the customers.</a:t>
            </a:r>
          </a:p>
          <a:p>
            <a:endParaRPr lang="en-US" baseline="0">
              <a:solidFill>
                <a:schemeClr val="tx1"/>
              </a:solidFill>
            </a:endParaRPr>
          </a:p>
          <a:p>
            <a:r>
              <a:rPr lang="en-US" b="1" baseline="0" dirty="0">
                <a:solidFill>
                  <a:schemeClr val="tx1"/>
                </a:solidFill>
              </a:rPr>
              <a:t>Place Order</a:t>
            </a:r>
            <a:r>
              <a:rPr lang="en-US" baseline="0" dirty="0">
                <a:solidFill>
                  <a:schemeClr val="tx1"/>
                </a:solidFill>
              </a:rPr>
              <a:t>: Tracking order by the customers.</a:t>
            </a:r>
            <a:endParaRPr lang="en-US" baseline="0" dirty="0">
              <a:solidFill>
                <a:schemeClr val="tx1"/>
              </a:solidFill>
              <a:cs typeface="Calibri"/>
            </a:endParaRPr>
          </a:p>
          <a:p>
            <a:endParaRPr lang="en-US" baseline="0">
              <a:solidFill>
                <a:schemeClr val="tx1"/>
              </a:solidFill>
            </a:endParaRPr>
          </a:p>
          <a:p>
            <a:r>
              <a:rPr lang="en-US" b="1" baseline="0" dirty="0">
                <a:solidFill>
                  <a:schemeClr val="tx1"/>
                </a:solidFill>
              </a:rPr>
              <a:t>Report Generation</a:t>
            </a:r>
            <a:r>
              <a:rPr lang="en-US" baseline="0" dirty="0">
                <a:solidFill>
                  <a:schemeClr val="tx1"/>
                </a:solidFill>
              </a:rPr>
              <a:t>: This is a unique use case by using LLM to run DB query on behalf of non-techie users. The user just tell a bot in human language of the task he/she wants completed. The bot then completes it and returns report to users in HTML format (abstracting the technical SQL complexity).</a:t>
            </a:r>
            <a:endParaRPr lang="en-US" baseline="0" dirty="0">
              <a:solidFill>
                <a:schemeClr val="tx1"/>
              </a:solidFill>
              <a:cs typeface="Calibri"/>
            </a:endParaRPr>
          </a:p>
          <a:p>
            <a:endParaRPr lang="en-US" baseline="0">
              <a:solidFill>
                <a:schemeClr val="tx1"/>
              </a:solidFill>
            </a:endParaRPr>
          </a:p>
          <a:p>
            <a:r>
              <a:rPr lang="en-US" b="1" baseline="0" dirty="0">
                <a:solidFill>
                  <a:schemeClr val="tx1"/>
                </a:solidFill>
              </a:rPr>
              <a:t>Customer Service</a:t>
            </a:r>
            <a:r>
              <a:rPr lang="en-US" baseline="0" dirty="0">
                <a:solidFill>
                  <a:schemeClr val="tx1"/>
                </a:solidFill>
              </a:rPr>
              <a:t>:</a:t>
            </a:r>
            <a:r>
              <a:rPr lang="en-US" dirty="0"/>
              <a:t>  </a:t>
            </a:r>
          </a:p>
          <a:p>
            <a:r>
              <a:rPr lang="en-US" b="1" dirty="0"/>
              <a:t>Title</a:t>
            </a:r>
            <a:r>
              <a:rPr lang="en-US" dirty="0"/>
              <a:t>: "Problem statement &amp; Introduction" - This indicates that the slide aims to introduce the issue at hand and provide an opening remark on the topic.</a:t>
            </a:r>
            <a:endParaRPr lang="en-US" dirty="0">
              <a:cs typeface="Calibri"/>
            </a:endParaRPr>
          </a:p>
          <a:p>
            <a:r>
              <a:rPr lang="en-US" b="1" dirty="0"/>
              <a:t>Central Question</a:t>
            </a:r>
            <a:r>
              <a:rPr lang="en-US" dirty="0"/>
              <a:t>: "[Chat bot] – Why are they the next big thing?" - This is a rhetorical question posed to capture the audience's attention, suggesting that the ensuing content will explore the importance and rising prominence of chatbots.</a:t>
            </a:r>
            <a:endParaRPr lang="en-US" dirty="0">
              <a:cs typeface="Calibri"/>
            </a:endParaRPr>
          </a:p>
          <a:p>
            <a:r>
              <a:rPr lang="en-US" b="1" dirty="0"/>
              <a:t>Key Point</a:t>
            </a:r>
            <a:r>
              <a:rPr lang="en-US" dirty="0"/>
              <a:t>: The text highlights chatbots as a "Conversation as a Platform" service, suggesting that they represent an evolutionary step in customer service by offering conversational interactions, as opposed to traditional point-and-click interfaces.</a:t>
            </a:r>
            <a:endParaRPr lang="en-US" dirty="0">
              <a:cs typeface="Calibri"/>
            </a:endParaRPr>
          </a:p>
          <a:p>
            <a:r>
              <a:rPr lang="en-US" b="1" dirty="0"/>
              <a:t>Value Proposition</a:t>
            </a:r>
            <a:r>
              <a:rPr lang="en-US" dirty="0"/>
              <a:t>: It posits that chatbots can significantly improve customer service and differentiate a business from its competitors by providing a more personalized and engaging user experience.</a:t>
            </a:r>
            <a:endParaRPr lang="en-US" dirty="0">
              <a:cs typeface="Calibri"/>
            </a:endParaRPr>
          </a:p>
          <a:p>
            <a:r>
              <a:rPr lang="en-US" b="1" dirty="0"/>
              <a:t>Industry Examples</a:t>
            </a:r>
            <a:r>
              <a:rPr lang="en-US" dirty="0"/>
              <a:t>: By mentioning Siri (Apple), Cortana (Microsoft), Google Assistant, Alexa (Amazon), and ITS ALIVE.io (presumably by Meta/Facebook), the slide provides real-world examples of successful chatbot implementations, illustrating their prevalence and importance across major tech platforms.</a:t>
            </a:r>
            <a:endParaRPr lang="en-US" dirty="0">
              <a:cs typeface="Calibri"/>
            </a:endParaRPr>
          </a:p>
          <a:p>
            <a:r>
              <a:rPr lang="en-US" dirty="0"/>
              <a:t>The slide conveys that chatbots are not just a trend but are becoming a fundamental component of customer interaction strategies in various industries. The inclusion of well-known chatbots supports the argument that they are indeed "the next big thing" in tech and customer service innovation.</a:t>
            </a:r>
            <a:endParaRPr lang="en-US" dirty="0">
              <a:cs typeface="Calibri"/>
            </a:endParaRPr>
          </a:p>
          <a:p>
            <a:endParaRPr lang="en-US" dirty="0">
              <a:solidFill>
                <a:schemeClr val="tx1"/>
              </a:solidFill>
              <a:cs typeface="Calibri"/>
            </a:endParaRPr>
          </a:p>
        </p:txBody>
      </p:sp>
      <p:sp>
        <p:nvSpPr>
          <p:cNvPr id="4" name="Slide Number Placeholder 3"/>
          <p:cNvSpPr>
            <a:spLocks noGrp="1"/>
          </p:cNvSpPr>
          <p:nvPr>
            <p:ph type="sldNum" sz="quarter" idx="10"/>
          </p:nvPr>
        </p:nvSpPr>
        <p:spPr/>
        <p:txBody>
          <a:bodyPr/>
          <a:lstStyle/>
          <a:p>
            <a:fld id="{589C16A7-2154-4481-A12E-69082FB7C394}" type="slidenum">
              <a:rPr lang="en-US" smtClean="0"/>
              <a:t>7</a:t>
            </a:fld>
            <a:endParaRPr lang="en-US"/>
          </a:p>
        </p:txBody>
      </p:sp>
    </p:spTree>
    <p:extLst>
      <p:ext uri="{BB962C8B-B14F-4D97-AF65-F5344CB8AC3E}">
        <p14:creationId xmlns:p14="http://schemas.microsoft.com/office/powerpoint/2010/main" val="21017206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9C16A7-2154-4481-A12E-69082FB7C394}" type="slidenum">
              <a:rPr lang="en-US" smtClean="0"/>
              <a:t>8</a:t>
            </a:fld>
            <a:endParaRPr lang="en-US"/>
          </a:p>
        </p:txBody>
      </p:sp>
    </p:spTree>
    <p:extLst>
      <p:ext uri="{BB962C8B-B14F-4D97-AF65-F5344CB8AC3E}">
        <p14:creationId xmlns:p14="http://schemas.microsoft.com/office/powerpoint/2010/main" val="1044921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176701-764E-9047-B77F-134B7C1EFE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89D5B3-D055-AEAC-3815-13596E82D9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7B3827-C8F9-2F56-8392-7E87A920E32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2FFCBD9-7504-4156-4140-352644F0E0EB}"/>
              </a:ext>
            </a:extLst>
          </p:cNvPr>
          <p:cNvSpPr>
            <a:spLocks noGrp="1"/>
          </p:cNvSpPr>
          <p:nvPr>
            <p:ph type="sldNum" sz="quarter" idx="10"/>
          </p:nvPr>
        </p:nvSpPr>
        <p:spPr/>
        <p:txBody>
          <a:bodyPr/>
          <a:lstStyle/>
          <a:p>
            <a:fld id="{589C16A7-2154-4481-A12E-69082FB7C394}" type="slidenum">
              <a:rPr lang="en-US" smtClean="0"/>
              <a:t>9</a:t>
            </a:fld>
            <a:endParaRPr lang="en-US"/>
          </a:p>
        </p:txBody>
      </p:sp>
    </p:spTree>
    <p:extLst>
      <p:ext uri="{BB962C8B-B14F-4D97-AF65-F5344CB8AC3E}">
        <p14:creationId xmlns:p14="http://schemas.microsoft.com/office/powerpoint/2010/main" val="33099037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C94BE-5958-6BED-9767-508002C740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5C6D15-FDA2-9F91-49C0-9B9A3C7D47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5C17B3-60C4-3257-88D3-4274FFFB9D6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3E73759-E9DC-5F07-6F7A-1B041CD1CD3A}"/>
              </a:ext>
            </a:extLst>
          </p:cNvPr>
          <p:cNvSpPr>
            <a:spLocks noGrp="1"/>
          </p:cNvSpPr>
          <p:nvPr>
            <p:ph type="sldNum" sz="quarter" idx="10"/>
          </p:nvPr>
        </p:nvSpPr>
        <p:spPr/>
        <p:txBody>
          <a:bodyPr/>
          <a:lstStyle/>
          <a:p>
            <a:fld id="{589C16A7-2154-4481-A12E-69082FB7C394}" type="slidenum">
              <a:rPr lang="en-US" smtClean="0"/>
              <a:t>10</a:t>
            </a:fld>
            <a:endParaRPr lang="en-US"/>
          </a:p>
        </p:txBody>
      </p:sp>
    </p:spTree>
    <p:extLst>
      <p:ext uri="{BB962C8B-B14F-4D97-AF65-F5344CB8AC3E}">
        <p14:creationId xmlns:p14="http://schemas.microsoft.com/office/powerpoint/2010/main" val="3850301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C2BE2-9ACB-6068-656E-8C8C5ACD44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731982-784E-C26C-75EF-CBEACC4148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476BFD-CE84-55D6-4269-75D4B887419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BFA5D13-5710-26CA-23EB-D84395255478}"/>
              </a:ext>
            </a:extLst>
          </p:cNvPr>
          <p:cNvSpPr>
            <a:spLocks noGrp="1"/>
          </p:cNvSpPr>
          <p:nvPr>
            <p:ph type="sldNum" sz="quarter" idx="10"/>
          </p:nvPr>
        </p:nvSpPr>
        <p:spPr/>
        <p:txBody>
          <a:bodyPr/>
          <a:lstStyle/>
          <a:p>
            <a:fld id="{589C16A7-2154-4481-A12E-69082FB7C394}" type="slidenum">
              <a:rPr lang="en-US" smtClean="0"/>
              <a:t>11</a:t>
            </a:fld>
            <a:endParaRPr lang="en-US"/>
          </a:p>
        </p:txBody>
      </p:sp>
    </p:spTree>
    <p:extLst>
      <p:ext uri="{BB962C8B-B14F-4D97-AF65-F5344CB8AC3E}">
        <p14:creationId xmlns:p14="http://schemas.microsoft.com/office/powerpoint/2010/main" val="1648178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19848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81086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19448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77694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19198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05631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12/24/23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105658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12/24/23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91122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12/24/23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86530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51841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37652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12/24/23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5881369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0"/>
                <a:lumOff val="100000"/>
              </a:schemeClr>
            </a:gs>
            <a:gs pos="0">
              <a:srgbClr val="C73859"/>
            </a:gs>
            <a:gs pos="100000">
              <a:srgbClr val="00B0F0"/>
            </a:gs>
          </a:gsLst>
          <a:lin ang="16200000" scaled="1"/>
          <a:tileRect/>
        </a:gradFill>
        <a:effectLst/>
      </p:bgPr>
    </p:bg>
    <p:spTree>
      <p:nvGrpSpPr>
        <p:cNvPr id="1" name=""/>
        <p:cNvGrpSpPr/>
        <p:nvPr/>
      </p:nvGrpSpPr>
      <p:grpSpPr>
        <a:xfrm>
          <a:off x="0" y="0"/>
          <a:ext cx="0" cy="0"/>
          <a:chOff x="0" y="0"/>
          <a:chExt cx="0" cy="0"/>
        </a:xfrm>
      </p:grpSpPr>
      <p:sp>
        <p:nvSpPr>
          <p:cNvPr id="9" name="Rectangle 8"/>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r>
              <a:rPr lang="en-US" sz="3200" dirty="0">
                <a:latin typeface="Arial Rounded MT Bold" panose="020F0704030504030204" pitchFamily="34" charset="0"/>
              </a:rPr>
              <a:t>Intelligent Agent - Chatbot v1.0.0</a:t>
            </a:r>
          </a:p>
        </p:txBody>
      </p:sp>
      <p:pic>
        <p:nvPicPr>
          <p:cNvPr id="3" name="Picture 2"/>
          <p:cNvPicPr>
            <a:picLocks noChangeAspect="1"/>
          </p:cNvPicPr>
          <p:nvPr/>
        </p:nvPicPr>
        <p:blipFill>
          <a:blip r:embed="rId2"/>
          <a:stretch>
            <a:fillRect/>
          </a:stretch>
        </p:blipFill>
        <p:spPr>
          <a:xfrm>
            <a:off x="413363" y="1162266"/>
            <a:ext cx="4583181" cy="4533468"/>
          </a:xfrm>
          <a:prstGeom prst="rect">
            <a:avLst/>
          </a:prstGeom>
        </p:spPr>
      </p:pic>
    </p:spTree>
    <p:extLst>
      <p:ext uri="{BB962C8B-B14F-4D97-AF65-F5344CB8AC3E}">
        <p14:creationId xmlns:p14="http://schemas.microsoft.com/office/powerpoint/2010/main" val="1820976283"/>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5D6E3-0F1E-016A-A50D-E2A666E8402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DA8C289-8F52-2EB2-F5A5-D6BD9ADB4B17}"/>
              </a:ext>
            </a:extLst>
          </p:cNvPr>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65CE930-BEB9-D1A0-99C4-8AECCFFE8CE9}"/>
              </a:ext>
            </a:extLst>
          </p:cNvPr>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a:extLst>
              <a:ext uri="{FF2B5EF4-FFF2-40B4-BE49-F238E27FC236}">
                <a16:creationId xmlns:a16="http://schemas.microsoft.com/office/drawing/2014/main" id="{0AA19619-8C37-5820-C7ED-E840980D9D71}"/>
              </a:ext>
            </a:extLst>
          </p:cNvPr>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a:extLst>
              <a:ext uri="{FF2B5EF4-FFF2-40B4-BE49-F238E27FC236}">
                <a16:creationId xmlns:a16="http://schemas.microsoft.com/office/drawing/2014/main" id="{9769DF45-859A-41A1-9437-61923E92E16D}"/>
              </a:ext>
            </a:extLst>
          </p:cNvPr>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a:solidFill>
                  <a:schemeClr val="dk1"/>
                </a:solidFill>
                <a:latin typeface="Calibri"/>
                <a:ea typeface="Calibri"/>
                <a:cs typeface="Calibri"/>
                <a:sym typeface="Calibri"/>
              </a:rPr>
              <a:t>AGENT ARCHITECTURE</a:t>
            </a:r>
            <a:r>
              <a:rPr lang="en-US" sz="1800" i="0" u="none" strike="noStrike" cap="none">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sp>
        <p:nvSpPr>
          <p:cNvPr id="5" name="TextBox 4">
            <a:extLst>
              <a:ext uri="{FF2B5EF4-FFF2-40B4-BE49-F238E27FC236}">
                <a16:creationId xmlns:a16="http://schemas.microsoft.com/office/drawing/2014/main" id="{7754F0B1-4DBA-5026-6673-63FBEEB8A04B}"/>
              </a:ext>
            </a:extLst>
          </p:cNvPr>
          <p:cNvSpPr txBox="1"/>
          <p:nvPr/>
        </p:nvSpPr>
        <p:spPr>
          <a:xfrm>
            <a:off x="1385214" y="2952053"/>
            <a:ext cx="284202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Project file structure</a:t>
            </a:r>
            <a:endParaRPr lang="en-US"/>
          </a:p>
        </p:txBody>
      </p:sp>
      <p:pic>
        <p:nvPicPr>
          <p:cNvPr id="3" name="Picture 2" descr="A screenshot of a computer&#10;&#10;Description automatically generated">
            <a:extLst>
              <a:ext uri="{FF2B5EF4-FFF2-40B4-BE49-F238E27FC236}">
                <a16:creationId xmlns:a16="http://schemas.microsoft.com/office/drawing/2014/main" id="{C455C37E-ABB6-F315-0FB6-A4B7B272C14F}"/>
              </a:ext>
            </a:extLst>
          </p:cNvPr>
          <p:cNvPicPr>
            <a:picLocks noChangeAspect="1"/>
          </p:cNvPicPr>
          <p:nvPr/>
        </p:nvPicPr>
        <p:blipFill>
          <a:blip r:embed="rId3"/>
          <a:stretch>
            <a:fillRect/>
          </a:stretch>
        </p:blipFill>
        <p:spPr>
          <a:xfrm>
            <a:off x="4904168" y="1587260"/>
            <a:ext cx="4094570" cy="4661140"/>
          </a:xfrm>
          <a:prstGeom prst="rect">
            <a:avLst/>
          </a:prstGeom>
        </p:spPr>
      </p:pic>
    </p:spTree>
    <p:extLst>
      <p:ext uri="{BB962C8B-B14F-4D97-AF65-F5344CB8AC3E}">
        <p14:creationId xmlns:p14="http://schemas.microsoft.com/office/powerpoint/2010/main" val="3524598118"/>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CB5E4D-B101-C086-9E47-9EB9406AA5E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25230BA-3916-6F91-773A-59DBF0EEE3F4}"/>
              </a:ext>
            </a:extLst>
          </p:cNvPr>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7C02F7F-1B42-6298-2A08-9304A3F758CC}"/>
              </a:ext>
            </a:extLst>
          </p:cNvPr>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a:extLst>
              <a:ext uri="{FF2B5EF4-FFF2-40B4-BE49-F238E27FC236}">
                <a16:creationId xmlns:a16="http://schemas.microsoft.com/office/drawing/2014/main" id="{B47AC48E-39AF-BB66-F913-55163D382C97}"/>
              </a:ext>
            </a:extLst>
          </p:cNvPr>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a:extLst>
              <a:ext uri="{FF2B5EF4-FFF2-40B4-BE49-F238E27FC236}">
                <a16:creationId xmlns:a16="http://schemas.microsoft.com/office/drawing/2014/main" id="{3CCB975D-62D9-0FD1-E6BD-3B14381E0A83}"/>
              </a:ext>
            </a:extLst>
          </p:cNvPr>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a:solidFill>
                  <a:schemeClr val="dk1"/>
                </a:solidFill>
                <a:latin typeface="Calibri"/>
                <a:ea typeface="Calibri"/>
                <a:cs typeface="Calibri"/>
                <a:sym typeface="Calibri"/>
              </a:rPr>
              <a:t>AGENT ARCHITECTURE</a:t>
            </a:r>
            <a:r>
              <a:rPr lang="en-US" sz="1800" i="0" u="none" strike="noStrike" cap="none">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sp>
        <p:nvSpPr>
          <p:cNvPr id="5" name="TextBox 4">
            <a:extLst>
              <a:ext uri="{FF2B5EF4-FFF2-40B4-BE49-F238E27FC236}">
                <a16:creationId xmlns:a16="http://schemas.microsoft.com/office/drawing/2014/main" id="{9A47B180-0D56-BA42-DCB1-06472D7653E4}"/>
              </a:ext>
            </a:extLst>
          </p:cNvPr>
          <p:cNvSpPr txBox="1"/>
          <p:nvPr/>
        </p:nvSpPr>
        <p:spPr>
          <a:xfrm>
            <a:off x="1720032" y="2940508"/>
            <a:ext cx="1675931" cy="4732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err="1">
                <a:cs typeface="Calibri"/>
              </a:rPr>
              <a:t>Rules.json</a:t>
            </a:r>
            <a:endParaRPr lang="en-US" dirty="0" err="1"/>
          </a:p>
        </p:txBody>
      </p:sp>
      <p:pic>
        <p:nvPicPr>
          <p:cNvPr id="4" name="Picture 3" descr="A computer screen shot of a program code&#10;&#10;Description automatically generated">
            <a:extLst>
              <a:ext uri="{FF2B5EF4-FFF2-40B4-BE49-F238E27FC236}">
                <a16:creationId xmlns:a16="http://schemas.microsoft.com/office/drawing/2014/main" id="{15109EC3-0952-BA2A-1228-F1986573DCDD}"/>
              </a:ext>
            </a:extLst>
          </p:cNvPr>
          <p:cNvPicPr>
            <a:picLocks noChangeAspect="1"/>
          </p:cNvPicPr>
          <p:nvPr/>
        </p:nvPicPr>
        <p:blipFill>
          <a:blip r:embed="rId3"/>
          <a:stretch>
            <a:fillRect/>
          </a:stretch>
        </p:blipFill>
        <p:spPr>
          <a:xfrm>
            <a:off x="4755060" y="1579418"/>
            <a:ext cx="4552244" cy="4795981"/>
          </a:xfrm>
          <a:prstGeom prst="rect">
            <a:avLst/>
          </a:prstGeom>
        </p:spPr>
      </p:pic>
    </p:spTree>
    <p:extLst>
      <p:ext uri="{BB962C8B-B14F-4D97-AF65-F5344CB8AC3E}">
        <p14:creationId xmlns:p14="http://schemas.microsoft.com/office/powerpoint/2010/main" val="2142922570"/>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3A5BD-726F-36B0-5A88-1B1F827FE9A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721E64B-677B-29F4-C6D9-864F7752F92E}"/>
              </a:ext>
            </a:extLst>
          </p:cNvPr>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CEFCBB8-773F-BBDA-132F-540719C5D90B}"/>
              </a:ext>
            </a:extLst>
          </p:cNvPr>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a:extLst>
              <a:ext uri="{FF2B5EF4-FFF2-40B4-BE49-F238E27FC236}">
                <a16:creationId xmlns:a16="http://schemas.microsoft.com/office/drawing/2014/main" id="{24854EEF-55B8-F1E6-344A-171CE5754CFF}"/>
              </a:ext>
            </a:extLst>
          </p:cNvPr>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a:extLst>
              <a:ext uri="{FF2B5EF4-FFF2-40B4-BE49-F238E27FC236}">
                <a16:creationId xmlns:a16="http://schemas.microsoft.com/office/drawing/2014/main" id="{E70EF646-01F1-611B-AE94-9ABC4B3F5016}"/>
              </a:ext>
            </a:extLst>
          </p:cNvPr>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a:solidFill>
                  <a:schemeClr val="dk1"/>
                </a:solidFill>
                <a:latin typeface="Calibri"/>
                <a:ea typeface="Calibri"/>
                <a:cs typeface="Calibri"/>
                <a:sym typeface="Calibri"/>
              </a:rPr>
              <a:t>AGENT ARCHITECTURE</a:t>
            </a:r>
            <a:r>
              <a:rPr lang="en-US" sz="1800" i="0" u="none" strike="noStrike" cap="none">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pic>
        <p:nvPicPr>
          <p:cNvPr id="3" name="Picture 2" descr="A screenshot of a chat&#10;&#10;Description automatically generated">
            <a:extLst>
              <a:ext uri="{FF2B5EF4-FFF2-40B4-BE49-F238E27FC236}">
                <a16:creationId xmlns:a16="http://schemas.microsoft.com/office/drawing/2014/main" id="{D34EF3B8-5450-45D5-3DBC-538A4F74810D}"/>
              </a:ext>
            </a:extLst>
          </p:cNvPr>
          <p:cNvPicPr>
            <a:picLocks noChangeAspect="1"/>
          </p:cNvPicPr>
          <p:nvPr/>
        </p:nvPicPr>
        <p:blipFill>
          <a:blip r:embed="rId3"/>
          <a:stretch>
            <a:fillRect/>
          </a:stretch>
        </p:blipFill>
        <p:spPr>
          <a:xfrm>
            <a:off x="4126363" y="1659147"/>
            <a:ext cx="6052744" cy="4632384"/>
          </a:xfrm>
          <a:prstGeom prst="rect">
            <a:avLst/>
          </a:prstGeom>
        </p:spPr>
      </p:pic>
      <p:sp>
        <p:nvSpPr>
          <p:cNvPr id="4" name="TextBox 3">
            <a:extLst>
              <a:ext uri="{FF2B5EF4-FFF2-40B4-BE49-F238E27FC236}">
                <a16:creationId xmlns:a16="http://schemas.microsoft.com/office/drawing/2014/main" id="{02CF8552-076B-0EBE-D150-C5897AD06BCE}"/>
              </a:ext>
            </a:extLst>
          </p:cNvPr>
          <p:cNvSpPr txBox="1"/>
          <p:nvPr/>
        </p:nvSpPr>
        <p:spPr>
          <a:xfrm>
            <a:off x="1140799" y="2966430"/>
            <a:ext cx="284202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Learn from feedback</a:t>
            </a:r>
            <a:endParaRPr lang="en-US" sz="2400"/>
          </a:p>
        </p:txBody>
      </p:sp>
      <p:pic>
        <p:nvPicPr>
          <p:cNvPr id="5" name="Picture 4">
            <a:extLst>
              <a:ext uri="{FF2B5EF4-FFF2-40B4-BE49-F238E27FC236}">
                <a16:creationId xmlns:a16="http://schemas.microsoft.com/office/drawing/2014/main" id="{C68FA724-098B-2877-C3AC-0D5EE5E2F48E}"/>
              </a:ext>
            </a:extLst>
          </p:cNvPr>
          <p:cNvPicPr>
            <a:picLocks noChangeAspect="1"/>
          </p:cNvPicPr>
          <p:nvPr/>
        </p:nvPicPr>
        <p:blipFill>
          <a:blip r:embed="rId4"/>
          <a:stretch>
            <a:fillRect/>
          </a:stretch>
        </p:blipFill>
        <p:spPr>
          <a:xfrm>
            <a:off x="1209098" y="3884469"/>
            <a:ext cx="2361623" cy="180110"/>
          </a:xfrm>
          <a:prstGeom prst="rect">
            <a:avLst/>
          </a:prstGeom>
        </p:spPr>
      </p:pic>
    </p:spTree>
    <p:extLst>
      <p:ext uri="{BB962C8B-B14F-4D97-AF65-F5344CB8AC3E}">
        <p14:creationId xmlns:p14="http://schemas.microsoft.com/office/powerpoint/2010/main" val="474926384"/>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30D00-6704-A71B-7893-44E4D6A981CB}"/>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A01E4CD-70A0-C675-FF35-9A72DA0B9986}"/>
              </a:ext>
            </a:extLst>
          </p:cNvPr>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8766CC1-631A-0355-4103-AF41032E208E}"/>
              </a:ext>
            </a:extLst>
          </p:cNvPr>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a:extLst>
              <a:ext uri="{FF2B5EF4-FFF2-40B4-BE49-F238E27FC236}">
                <a16:creationId xmlns:a16="http://schemas.microsoft.com/office/drawing/2014/main" id="{97DD8B91-FD8C-8BCF-0646-8449E52A53FE}"/>
              </a:ext>
            </a:extLst>
          </p:cNvPr>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a:extLst>
              <a:ext uri="{FF2B5EF4-FFF2-40B4-BE49-F238E27FC236}">
                <a16:creationId xmlns:a16="http://schemas.microsoft.com/office/drawing/2014/main" id="{8FD5B23E-1CB3-E4B8-1703-F5AA80E73383}"/>
              </a:ext>
            </a:extLst>
          </p:cNvPr>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a:solidFill>
                  <a:schemeClr val="dk1"/>
                </a:solidFill>
                <a:latin typeface="Calibri"/>
                <a:ea typeface="Calibri"/>
                <a:cs typeface="Calibri"/>
                <a:sym typeface="Calibri"/>
              </a:rPr>
              <a:t>AGENT ARCHITECTURE</a:t>
            </a:r>
            <a:r>
              <a:rPr lang="en-US" sz="1800" i="0" u="none" strike="noStrike" cap="none">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pic>
        <p:nvPicPr>
          <p:cNvPr id="5" name="Picture 4" descr="A screenshot of a computer&#10;&#10;Description automatically generated">
            <a:extLst>
              <a:ext uri="{FF2B5EF4-FFF2-40B4-BE49-F238E27FC236}">
                <a16:creationId xmlns:a16="http://schemas.microsoft.com/office/drawing/2014/main" id="{E836799C-267C-2B16-ECB8-9387AECBD3BE}"/>
              </a:ext>
            </a:extLst>
          </p:cNvPr>
          <p:cNvPicPr>
            <a:picLocks noChangeAspect="1"/>
          </p:cNvPicPr>
          <p:nvPr/>
        </p:nvPicPr>
        <p:blipFill>
          <a:blip r:embed="rId3"/>
          <a:stretch>
            <a:fillRect/>
          </a:stretch>
        </p:blipFill>
        <p:spPr>
          <a:xfrm>
            <a:off x="5194148" y="4625777"/>
            <a:ext cx="5334000" cy="1806054"/>
          </a:xfrm>
          <a:prstGeom prst="rect">
            <a:avLst/>
          </a:prstGeom>
        </p:spPr>
      </p:pic>
      <p:pic>
        <p:nvPicPr>
          <p:cNvPr id="6" name="Picture 5" descr="A screenshot of a computer program&#10;&#10;Description automatically generated">
            <a:extLst>
              <a:ext uri="{FF2B5EF4-FFF2-40B4-BE49-F238E27FC236}">
                <a16:creationId xmlns:a16="http://schemas.microsoft.com/office/drawing/2014/main" id="{16C2F35A-A1A1-EE10-C33C-82C3FA5ABF06}"/>
              </a:ext>
            </a:extLst>
          </p:cNvPr>
          <p:cNvPicPr>
            <a:picLocks noChangeAspect="1"/>
          </p:cNvPicPr>
          <p:nvPr/>
        </p:nvPicPr>
        <p:blipFill>
          <a:blip r:embed="rId4"/>
          <a:stretch>
            <a:fillRect/>
          </a:stretch>
        </p:blipFill>
        <p:spPr>
          <a:xfrm>
            <a:off x="1487620" y="1547125"/>
            <a:ext cx="7943272" cy="108978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6ED3C676-FD86-C437-31F4-377EE6990139}"/>
              </a:ext>
            </a:extLst>
          </p:cNvPr>
          <p:cNvPicPr>
            <a:picLocks noChangeAspect="1"/>
          </p:cNvPicPr>
          <p:nvPr/>
        </p:nvPicPr>
        <p:blipFill>
          <a:blip r:embed="rId5"/>
          <a:stretch>
            <a:fillRect/>
          </a:stretch>
        </p:blipFill>
        <p:spPr>
          <a:xfrm>
            <a:off x="2426942" y="2791510"/>
            <a:ext cx="7152409" cy="1649223"/>
          </a:xfrm>
          <a:prstGeom prst="rect">
            <a:avLst/>
          </a:prstGeom>
        </p:spPr>
      </p:pic>
    </p:spTree>
    <p:extLst>
      <p:ext uri="{BB962C8B-B14F-4D97-AF65-F5344CB8AC3E}">
        <p14:creationId xmlns:p14="http://schemas.microsoft.com/office/powerpoint/2010/main" val="160850816"/>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724297" y="78204"/>
            <a:ext cx="8543109" cy="1673421"/>
            <a:chOff x="348916" y="1913020"/>
            <a:chExt cx="1648326" cy="1673421"/>
          </a:xfrm>
        </p:grpSpPr>
        <p:sp>
          <p:nvSpPr>
            <p:cNvPr id="6" name="Rectangle 5"/>
            <p:cNvSpPr/>
            <p:nvPr/>
          </p:nvSpPr>
          <p:spPr>
            <a:xfrm>
              <a:off x="348916" y="1913020"/>
              <a:ext cx="1648326" cy="1673421"/>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en-US">
                  <a:solidFill>
                    <a:srgbClr val="FF0000"/>
                  </a:solidFill>
                </a:rPr>
                <a:t>Split the text into separate chunk</a:t>
              </a:r>
            </a:p>
            <a:p>
              <a:pPr marL="342900" indent="-342900" algn="ctr">
                <a:buAutoNum type="arabicPeriod"/>
              </a:pPr>
              <a:r>
                <a:rPr lang="en-US">
                  <a:solidFill>
                    <a:srgbClr val="FF0000"/>
                  </a:solidFill>
                </a:rPr>
                <a:t>Calculate embedding for each chunk</a:t>
              </a:r>
            </a:p>
            <a:p>
              <a:pPr marL="342900" indent="-342900" algn="ctr">
                <a:buAutoNum type="arabicPeriod"/>
              </a:pPr>
              <a:r>
                <a:rPr lang="en-US">
                  <a:solidFill>
                    <a:srgbClr val="FF0000"/>
                  </a:solidFill>
                </a:rPr>
                <a:t>Store embedding in a database specialized for storing embedding</a:t>
              </a:r>
            </a:p>
            <a:p>
              <a:pPr marL="342900" indent="-342900" algn="ctr">
                <a:buAutoNum type="arabicPeriod"/>
              </a:pPr>
              <a:r>
                <a:rPr lang="en-US">
                  <a:solidFill>
                    <a:srgbClr val="FF0000"/>
                  </a:solidFill>
                </a:rPr>
                <a:t>This facilitates fast searching, recommendation and classification</a:t>
              </a:r>
            </a:p>
          </p:txBody>
        </p:sp>
        <p:sp>
          <p:nvSpPr>
            <p:cNvPr id="7" name="TextBox 6"/>
            <p:cNvSpPr txBox="1"/>
            <p:nvPr/>
          </p:nvSpPr>
          <p:spPr>
            <a:xfrm>
              <a:off x="953371" y="1924507"/>
              <a:ext cx="395066" cy="369332"/>
            </a:xfrm>
            <a:prstGeom prst="rect">
              <a:avLst/>
            </a:prstGeom>
            <a:noFill/>
          </p:spPr>
          <p:txBody>
            <a:bodyPr wrap="square" rtlCol="0">
              <a:spAutoFit/>
            </a:bodyPr>
            <a:lstStyle/>
            <a:p>
              <a:r>
                <a:rPr lang="en-US" b="1"/>
                <a:t>EMBEDDING</a:t>
              </a:r>
            </a:p>
          </p:txBody>
        </p:sp>
      </p:grpSp>
      <p:pic>
        <p:nvPicPr>
          <p:cNvPr id="3" name="Picture 2"/>
          <p:cNvPicPr>
            <a:picLocks noChangeAspect="1"/>
          </p:cNvPicPr>
          <p:nvPr/>
        </p:nvPicPr>
        <p:blipFill>
          <a:blip r:embed="rId3"/>
          <a:stretch>
            <a:fillRect/>
          </a:stretch>
        </p:blipFill>
        <p:spPr>
          <a:xfrm>
            <a:off x="747963" y="1841863"/>
            <a:ext cx="10696074" cy="4925900"/>
          </a:xfrm>
          <a:prstGeom prst="rect">
            <a:avLst/>
          </a:prstGeom>
        </p:spPr>
      </p:pic>
    </p:spTree>
    <p:extLst>
      <p:ext uri="{BB962C8B-B14F-4D97-AF65-F5344CB8AC3E}">
        <p14:creationId xmlns:p14="http://schemas.microsoft.com/office/powerpoint/2010/main" val="3595259596"/>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4596062" y="86978"/>
            <a:ext cx="2466473" cy="1130968"/>
            <a:chOff x="348916" y="1913021"/>
            <a:chExt cx="1648326" cy="1130968"/>
          </a:xfrm>
        </p:grpSpPr>
        <p:sp>
          <p:nvSpPr>
            <p:cNvPr id="6" name="Rectangle 5"/>
            <p:cNvSpPr/>
            <p:nvPr/>
          </p:nvSpPr>
          <p:spPr>
            <a:xfrm>
              <a:off x="348916" y="1913021"/>
              <a:ext cx="1648326" cy="113096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03058" y="2364592"/>
              <a:ext cx="1540042" cy="369332"/>
            </a:xfrm>
            <a:prstGeom prst="rect">
              <a:avLst/>
            </a:prstGeom>
            <a:noFill/>
          </p:spPr>
          <p:txBody>
            <a:bodyPr wrap="square" rtlCol="0">
              <a:spAutoFit/>
            </a:bodyPr>
            <a:lstStyle/>
            <a:p>
              <a:r>
                <a:rPr lang="en-US" b="1"/>
                <a:t>VECTOR SEARCH</a:t>
              </a:r>
            </a:p>
          </p:txBody>
        </p:sp>
      </p:grpSp>
      <p:pic>
        <p:nvPicPr>
          <p:cNvPr id="4" name="Picture 3"/>
          <p:cNvPicPr>
            <a:picLocks noChangeAspect="1"/>
          </p:cNvPicPr>
          <p:nvPr/>
        </p:nvPicPr>
        <p:blipFill>
          <a:blip r:embed="rId3"/>
          <a:stretch>
            <a:fillRect/>
          </a:stretch>
        </p:blipFill>
        <p:spPr>
          <a:xfrm>
            <a:off x="704849" y="1473517"/>
            <a:ext cx="10782300" cy="4276725"/>
          </a:xfrm>
          <a:prstGeom prst="rect">
            <a:avLst/>
          </a:prstGeom>
        </p:spPr>
      </p:pic>
    </p:spTree>
    <p:extLst>
      <p:ext uri="{BB962C8B-B14F-4D97-AF65-F5344CB8AC3E}">
        <p14:creationId xmlns:p14="http://schemas.microsoft.com/office/powerpoint/2010/main" val="971762730"/>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2556210" y="78205"/>
            <a:ext cx="6955256" cy="1130968"/>
            <a:chOff x="348916" y="1913021"/>
            <a:chExt cx="1648326" cy="1130968"/>
          </a:xfrm>
        </p:grpSpPr>
        <p:sp>
          <p:nvSpPr>
            <p:cNvPr id="6" name="Rectangle 5"/>
            <p:cNvSpPr/>
            <p:nvPr/>
          </p:nvSpPr>
          <p:spPr>
            <a:xfrm>
              <a:off x="348916" y="1913021"/>
              <a:ext cx="1648326" cy="113096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03058" y="2364592"/>
              <a:ext cx="1540042" cy="369332"/>
            </a:xfrm>
            <a:prstGeom prst="rect">
              <a:avLst/>
            </a:prstGeom>
            <a:noFill/>
          </p:spPr>
          <p:txBody>
            <a:bodyPr wrap="square" rtlCol="0">
              <a:spAutoFit/>
            </a:bodyPr>
            <a:lstStyle/>
            <a:p>
              <a:r>
                <a:rPr lang="en-US" b="1"/>
                <a:t>VECTOR STORAGE OF OUR “KB” INTO VECTOR DATABASE FAISS</a:t>
              </a:r>
            </a:p>
          </p:txBody>
        </p:sp>
      </p:grpSp>
      <p:pic>
        <p:nvPicPr>
          <p:cNvPr id="3" name="Picture 2"/>
          <p:cNvPicPr>
            <a:picLocks noChangeAspect="1"/>
          </p:cNvPicPr>
          <p:nvPr/>
        </p:nvPicPr>
        <p:blipFill>
          <a:blip r:embed="rId3"/>
          <a:stretch>
            <a:fillRect/>
          </a:stretch>
        </p:blipFill>
        <p:spPr>
          <a:xfrm>
            <a:off x="1090611" y="1360082"/>
            <a:ext cx="10010775" cy="4886325"/>
          </a:xfrm>
          <a:prstGeom prst="rect">
            <a:avLst/>
          </a:prstGeom>
        </p:spPr>
      </p:pic>
    </p:spTree>
    <p:extLst>
      <p:ext uri="{BB962C8B-B14F-4D97-AF65-F5344CB8AC3E}">
        <p14:creationId xmlns:p14="http://schemas.microsoft.com/office/powerpoint/2010/main" val="1307610197"/>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556210" y="78205"/>
            <a:ext cx="6955256" cy="66215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784667" y="252940"/>
            <a:ext cx="6498342" cy="369332"/>
          </a:xfrm>
          <a:prstGeom prst="rect">
            <a:avLst/>
          </a:prstGeom>
          <a:noFill/>
        </p:spPr>
        <p:txBody>
          <a:bodyPr wrap="square" rtlCol="0">
            <a:spAutoFit/>
          </a:bodyPr>
          <a:lstStyle/>
          <a:p>
            <a:pPr algn="ctr"/>
            <a:r>
              <a:rPr lang="en-US" b="1"/>
              <a:t>A SNEAK PEEK INTO THE CODE BASE</a:t>
            </a:r>
          </a:p>
        </p:txBody>
      </p:sp>
      <p:pic>
        <p:nvPicPr>
          <p:cNvPr id="2" name="Picture 1" descr="A computer screen shot of a program&#10;&#10;Description automatically generated">
            <a:extLst>
              <a:ext uri="{FF2B5EF4-FFF2-40B4-BE49-F238E27FC236}">
                <a16:creationId xmlns:a16="http://schemas.microsoft.com/office/drawing/2014/main" id="{4691CEE8-6BA5-3F02-CF33-3E17B3CA00AE}"/>
              </a:ext>
            </a:extLst>
          </p:cNvPr>
          <p:cNvPicPr>
            <a:picLocks noChangeAspect="1"/>
          </p:cNvPicPr>
          <p:nvPr/>
        </p:nvPicPr>
        <p:blipFill>
          <a:blip r:embed="rId2"/>
          <a:stretch>
            <a:fillRect/>
          </a:stretch>
        </p:blipFill>
        <p:spPr>
          <a:xfrm>
            <a:off x="353568" y="985607"/>
            <a:ext cx="11509248" cy="5532961"/>
          </a:xfrm>
          <a:prstGeom prst="rect">
            <a:avLst/>
          </a:prstGeom>
        </p:spPr>
      </p:pic>
    </p:spTree>
    <p:extLst>
      <p:ext uri="{BB962C8B-B14F-4D97-AF65-F5344CB8AC3E}">
        <p14:creationId xmlns:p14="http://schemas.microsoft.com/office/powerpoint/2010/main" val="1515288977"/>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556210" y="78205"/>
            <a:ext cx="6955256" cy="66215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84667" y="252940"/>
            <a:ext cx="6498342" cy="369332"/>
          </a:xfrm>
          <a:prstGeom prst="rect">
            <a:avLst/>
          </a:prstGeom>
          <a:noFill/>
        </p:spPr>
        <p:txBody>
          <a:bodyPr wrap="square" rtlCol="0">
            <a:spAutoFit/>
          </a:bodyPr>
          <a:lstStyle/>
          <a:p>
            <a:pPr algn="ctr"/>
            <a:r>
              <a:rPr lang="en-US" b="1"/>
              <a:t>A DEMO</a:t>
            </a:r>
          </a:p>
        </p:txBody>
      </p:sp>
      <p:pic>
        <p:nvPicPr>
          <p:cNvPr id="6" name="Picture 5"/>
          <p:cNvPicPr>
            <a:picLocks noChangeAspect="1"/>
          </p:cNvPicPr>
          <p:nvPr/>
        </p:nvPicPr>
        <p:blipFill>
          <a:blip r:embed="rId3"/>
          <a:stretch>
            <a:fillRect/>
          </a:stretch>
        </p:blipFill>
        <p:spPr>
          <a:xfrm>
            <a:off x="143691" y="915098"/>
            <a:ext cx="11808823" cy="5799211"/>
          </a:xfrm>
          <a:prstGeom prst="rect">
            <a:avLst/>
          </a:prstGeom>
        </p:spPr>
      </p:pic>
    </p:spTree>
    <p:extLst>
      <p:ext uri="{BB962C8B-B14F-4D97-AF65-F5344CB8AC3E}">
        <p14:creationId xmlns:p14="http://schemas.microsoft.com/office/powerpoint/2010/main" val="835282635"/>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556210" y="78205"/>
            <a:ext cx="6955256" cy="66215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84667" y="252940"/>
            <a:ext cx="6498342" cy="369332"/>
          </a:xfrm>
          <a:prstGeom prst="rect">
            <a:avLst/>
          </a:prstGeom>
          <a:noFill/>
        </p:spPr>
        <p:txBody>
          <a:bodyPr wrap="square" rtlCol="0">
            <a:spAutoFit/>
          </a:bodyPr>
          <a:lstStyle/>
          <a:p>
            <a:pPr algn="ctr"/>
            <a:r>
              <a:rPr lang="en-US" b="1"/>
              <a:t>A DEMO</a:t>
            </a:r>
          </a:p>
        </p:txBody>
      </p:sp>
      <p:pic>
        <p:nvPicPr>
          <p:cNvPr id="3" name="Picture 2"/>
          <p:cNvPicPr>
            <a:picLocks noChangeAspect="1"/>
          </p:cNvPicPr>
          <p:nvPr/>
        </p:nvPicPr>
        <p:blipFill>
          <a:blip r:embed="rId3"/>
          <a:stretch>
            <a:fillRect/>
          </a:stretch>
        </p:blipFill>
        <p:spPr>
          <a:xfrm>
            <a:off x="130629" y="818568"/>
            <a:ext cx="11900262" cy="5934929"/>
          </a:xfrm>
          <a:prstGeom prst="rect">
            <a:avLst/>
          </a:prstGeom>
        </p:spPr>
      </p:pic>
    </p:spTree>
    <p:extLst>
      <p:ext uri="{BB962C8B-B14F-4D97-AF65-F5344CB8AC3E}">
        <p14:creationId xmlns:p14="http://schemas.microsoft.com/office/powerpoint/2010/main" val="2772830277"/>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540276" y="524958"/>
            <a:ext cx="7372350" cy="5765815"/>
          </a:xfrm>
          <a:prstGeom prst="rect">
            <a:avLst/>
          </a:prstGeom>
        </p:spPr>
      </p:pic>
      <p:pic>
        <p:nvPicPr>
          <p:cNvPr id="2" name="Picture 1"/>
          <p:cNvPicPr>
            <a:picLocks noChangeAspect="1"/>
          </p:cNvPicPr>
          <p:nvPr/>
        </p:nvPicPr>
        <p:blipFill>
          <a:blip r:embed="rId4"/>
          <a:stretch>
            <a:fillRect/>
          </a:stretch>
        </p:blipFill>
        <p:spPr>
          <a:xfrm>
            <a:off x="309355" y="4836859"/>
            <a:ext cx="11834192" cy="2286000"/>
          </a:xfrm>
          <a:prstGeom prst="rect">
            <a:avLst/>
          </a:prstGeom>
        </p:spPr>
      </p:pic>
      <p:sp>
        <p:nvSpPr>
          <p:cNvPr id="14" name="Rectangle 13"/>
          <p:cNvSpPr/>
          <p:nvPr/>
        </p:nvSpPr>
        <p:spPr>
          <a:xfrm>
            <a:off x="1" y="0"/>
            <a:ext cx="12191999" cy="7199244"/>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276072" y="155626"/>
            <a:ext cx="9120125" cy="369332"/>
          </a:xfrm>
          <a:prstGeom prst="rect">
            <a:avLst/>
          </a:prstGeom>
          <a:gradFill>
            <a:gsLst>
              <a:gs pos="0">
                <a:schemeClr val="accent2">
                  <a:lumMod val="0"/>
                  <a:lumOff val="100000"/>
                </a:schemeClr>
              </a:gs>
              <a:gs pos="0">
                <a:srgbClr val="C73859"/>
              </a:gs>
              <a:gs pos="100000">
                <a:srgbClr val="00B0F0"/>
              </a:gs>
            </a:gsLst>
            <a:lin ang="16200000" scaled="1"/>
          </a:gradFill>
        </p:spPr>
        <p:txBody>
          <a:bodyPr wrap="none">
            <a:spAutoFit/>
          </a:bodyPr>
          <a:lstStyle/>
          <a:p>
            <a:pPr algn="ctr"/>
            <a:r>
              <a:rPr lang="en-US" b="1">
                <a:solidFill>
                  <a:schemeClr val="bg1"/>
                </a:solidFill>
                <a:latin typeface="Arial Rounded MT Bold" panose="020F0704030504030204" pitchFamily="34" charset="0"/>
              </a:rPr>
              <a:t>“I hold that life is bliss. In essence, life is not a struggle” – Maharishi Mahesh Yogi</a:t>
            </a:r>
            <a:endParaRPr lang="pl-PL" b="1">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2113759725"/>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457200" y="1420979"/>
            <a:ext cx="11249526" cy="5112168"/>
          </a:xfrm>
          <a:prstGeom prst="rect">
            <a:avLst/>
          </a:prstGeom>
        </p:spPr>
      </p:pic>
      <p:grpSp>
        <p:nvGrpSpPr>
          <p:cNvPr id="4" name="Group 3"/>
          <p:cNvGrpSpPr/>
          <p:nvPr/>
        </p:nvGrpSpPr>
        <p:grpSpPr>
          <a:xfrm>
            <a:off x="2707105" y="86977"/>
            <a:ext cx="6605338" cy="1130968"/>
            <a:chOff x="348916" y="1913021"/>
            <a:chExt cx="1648326" cy="1130968"/>
          </a:xfrm>
        </p:grpSpPr>
        <p:sp>
          <p:nvSpPr>
            <p:cNvPr id="5" name="Rectangle 4"/>
            <p:cNvSpPr/>
            <p:nvPr/>
          </p:nvSpPr>
          <p:spPr>
            <a:xfrm>
              <a:off x="348916" y="1913021"/>
              <a:ext cx="1648326" cy="113096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03058" y="2158646"/>
              <a:ext cx="1540042" cy="646331"/>
            </a:xfrm>
            <a:prstGeom prst="rect">
              <a:avLst/>
            </a:prstGeom>
            <a:noFill/>
          </p:spPr>
          <p:txBody>
            <a:bodyPr wrap="square" rtlCol="0">
              <a:spAutoFit/>
            </a:bodyPr>
            <a:lstStyle/>
            <a:p>
              <a:r>
                <a:rPr lang="en-US" b="1"/>
                <a:t>IMPROVEMENT REQUIRED: Report Module for an E-commerce Employee who is a Non-Techie </a:t>
              </a:r>
            </a:p>
          </p:txBody>
        </p:sp>
      </p:grpSp>
    </p:spTree>
    <p:extLst>
      <p:ext uri="{BB962C8B-B14F-4D97-AF65-F5344CB8AC3E}">
        <p14:creationId xmlns:p14="http://schemas.microsoft.com/office/powerpoint/2010/main" val="3310103516"/>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87C99-FE29-CE4A-810B-A16C2DEF135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8404631-37E5-BC52-EE07-E67553DCAA16}"/>
              </a:ext>
            </a:extLst>
          </p:cNvPr>
          <p:cNvSpPr/>
          <p:nvPr/>
        </p:nvSpPr>
        <p:spPr>
          <a:xfrm>
            <a:off x="0"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04C64EF3-E0D7-4489-F869-7C2A98ADBF61}"/>
              </a:ext>
            </a:extLst>
          </p:cNvPr>
          <p:cNvGrpSpPr/>
          <p:nvPr/>
        </p:nvGrpSpPr>
        <p:grpSpPr>
          <a:xfrm>
            <a:off x="2707105" y="86977"/>
            <a:ext cx="6605338" cy="1130968"/>
            <a:chOff x="348916" y="1913021"/>
            <a:chExt cx="1648326" cy="1130968"/>
          </a:xfrm>
        </p:grpSpPr>
        <p:sp>
          <p:nvSpPr>
            <p:cNvPr id="5" name="Rectangle 4">
              <a:extLst>
                <a:ext uri="{FF2B5EF4-FFF2-40B4-BE49-F238E27FC236}">
                  <a16:creationId xmlns:a16="http://schemas.microsoft.com/office/drawing/2014/main" id="{C8C7CEEC-4598-71EC-CEED-59CCEC350F90}"/>
                </a:ext>
              </a:extLst>
            </p:cNvPr>
            <p:cNvSpPr/>
            <p:nvPr/>
          </p:nvSpPr>
          <p:spPr>
            <a:xfrm>
              <a:off x="348916" y="1913021"/>
              <a:ext cx="1648326" cy="1130968"/>
            </a:xfrm>
            <a:prstGeom prst="rect">
              <a:avLst/>
            </a:prstGeom>
            <a:gradFill>
              <a:gsLst>
                <a:gs pos="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39E657E-477F-38FA-E3E9-3B56D0F133C4}"/>
                </a:ext>
              </a:extLst>
            </p:cNvPr>
            <p:cNvSpPr txBox="1"/>
            <p:nvPr/>
          </p:nvSpPr>
          <p:spPr>
            <a:xfrm>
              <a:off x="403058" y="2158646"/>
              <a:ext cx="1540042" cy="646331"/>
            </a:xfrm>
            <a:prstGeom prst="rect">
              <a:avLst/>
            </a:prstGeom>
            <a:noFill/>
          </p:spPr>
          <p:txBody>
            <a:bodyPr wrap="square" rtlCol="0">
              <a:spAutoFit/>
            </a:bodyPr>
            <a:lstStyle/>
            <a:p>
              <a:r>
                <a:rPr lang="en-US" b="1"/>
                <a:t>IMPROVEMENT REQUIRED: Report Module for an E-commerce Employee who is a Non-Techie </a:t>
              </a:r>
            </a:p>
          </p:txBody>
        </p:sp>
      </p:grpSp>
      <p:pic>
        <p:nvPicPr>
          <p:cNvPr id="7" name="Picture 6" descr="A screenshot of a computer&#10;&#10;Description automatically generated">
            <a:extLst>
              <a:ext uri="{FF2B5EF4-FFF2-40B4-BE49-F238E27FC236}">
                <a16:creationId xmlns:a16="http://schemas.microsoft.com/office/drawing/2014/main" id="{184E2EA6-11A9-A509-1F99-651A152F2886}"/>
              </a:ext>
            </a:extLst>
          </p:cNvPr>
          <p:cNvPicPr>
            <a:picLocks noChangeAspect="1"/>
          </p:cNvPicPr>
          <p:nvPr/>
        </p:nvPicPr>
        <p:blipFill>
          <a:blip r:embed="rId3"/>
          <a:stretch>
            <a:fillRect/>
          </a:stretch>
        </p:blipFill>
        <p:spPr>
          <a:xfrm>
            <a:off x="123568" y="1311962"/>
            <a:ext cx="11934568" cy="5459454"/>
          </a:xfrm>
          <a:prstGeom prst="rect">
            <a:avLst/>
          </a:prstGeom>
        </p:spPr>
      </p:pic>
    </p:spTree>
    <p:extLst>
      <p:ext uri="{BB962C8B-B14F-4D97-AF65-F5344CB8AC3E}">
        <p14:creationId xmlns:p14="http://schemas.microsoft.com/office/powerpoint/2010/main" val="1749224885"/>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Rectangle 9"/>
          <p:cNvSpPr/>
          <p:nvPr/>
        </p:nvSpPr>
        <p:spPr>
          <a:xfrm>
            <a:off x="0" y="0"/>
            <a:ext cx="12192000" cy="6858000"/>
          </a:xfrm>
          <a:prstGeom prst="rect">
            <a:avLst/>
          </a:prstGeom>
          <a:gradFill flip="none" rotWithShape="1">
            <a:gsLst>
              <a:gs pos="0">
                <a:srgbClr val="C03E3B"/>
              </a:gs>
              <a:gs pos="15051">
                <a:srgbClr val="B14C52">
                  <a:alpha val="49000"/>
                </a:srgbClr>
              </a:gs>
              <a:gs pos="54130">
                <a:srgbClr val="89718E">
                  <a:alpha val="67000"/>
                </a:srgbClr>
              </a:gs>
              <a:gs pos="74188">
                <a:srgbClr val="7583AD">
                  <a:alpha val="47000"/>
                </a:srgbClr>
              </a:gs>
              <a:gs pos="80000">
                <a:srgbClr val="7B7EA4">
                  <a:alpha val="45000"/>
                </a:srgbClr>
              </a:gs>
              <a:gs pos="7881">
                <a:srgbClr val="B84547">
                  <a:alpha val="44000"/>
                </a:srgbClr>
              </a:gs>
              <a:gs pos="20416">
                <a:srgbClr val="AB515A">
                  <a:alpha val="63000"/>
                </a:srgbClr>
              </a:gs>
              <a:gs pos="64200">
                <a:srgbClr val="7F7A9E">
                  <a:alpha val="67000"/>
                </a:srgbClr>
              </a:gs>
              <a:gs pos="100000">
                <a:schemeClr val="accent1">
                  <a:alpha val="14000"/>
                </a:schemeClr>
              </a:gs>
              <a:gs pos="100000">
                <a:schemeClr val="accent2">
                  <a:lumMod val="60000"/>
                  <a:lumOff val="4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9059895" y="3994484"/>
            <a:ext cx="2468650" cy="2426988"/>
          </a:xfrm>
          <a:prstGeom prst="ellipse">
            <a:avLst/>
          </a:prstGeom>
          <a:gradFill>
            <a:gsLst>
              <a:gs pos="0">
                <a:schemeClr val="accent2">
                  <a:lumMod val="0"/>
                  <a:lumOff val="100000"/>
                </a:schemeClr>
              </a:gs>
              <a:gs pos="0">
                <a:srgbClr val="C73859">
                  <a:alpha val="46000"/>
                </a:srgbClr>
              </a:gs>
              <a:gs pos="100000">
                <a:srgbClr val="BF3E38">
                  <a:alpha val="38000"/>
                </a:srgbClr>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Arial Rounded MT Bold" panose="020F0704030504030204" pitchFamily="34" charset="0"/>
              </a:rPr>
              <a:t>Unbounded Awareness</a:t>
            </a:r>
          </a:p>
        </p:txBody>
      </p:sp>
      <p:sp>
        <p:nvSpPr>
          <p:cNvPr id="6" name="Oval 5"/>
          <p:cNvSpPr/>
          <p:nvPr/>
        </p:nvSpPr>
        <p:spPr>
          <a:xfrm>
            <a:off x="557449" y="3971768"/>
            <a:ext cx="2359006" cy="2472420"/>
          </a:xfrm>
          <a:prstGeom prst="ellipse">
            <a:avLst/>
          </a:prstGeom>
          <a:gradFill>
            <a:gsLst>
              <a:gs pos="0">
                <a:schemeClr val="accent2">
                  <a:lumMod val="0"/>
                  <a:lumOff val="100000"/>
                </a:schemeClr>
              </a:gs>
              <a:gs pos="0">
                <a:srgbClr val="C73859">
                  <a:alpha val="46000"/>
                </a:srgbClr>
              </a:gs>
              <a:gs pos="100000">
                <a:srgbClr val="BF3E38">
                  <a:alpha val="38000"/>
                </a:srgbClr>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Arial Rounded MT Bold" panose="020F0704030504030204" pitchFamily="34" charset="0"/>
              </a:rPr>
              <a:t>Wisdom</a:t>
            </a:r>
          </a:p>
        </p:txBody>
      </p:sp>
      <p:sp>
        <p:nvSpPr>
          <p:cNvPr id="18" name="Oval 17"/>
          <p:cNvSpPr/>
          <p:nvPr/>
        </p:nvSpPr>
        <p:spPr>
          <a:xfrm>
            <a:off x="4936074" y="3970996"/>
            <a:ext cx="2513880" cy="2561762"/>
          </a:xfrm>
          <a:prstGeom prst="ellipse">
            <a:avLst/>
          </a:prstGeom>
          <a:gradFill>
            <a:gsLst>
              <a:gs pos="0">
                <a:schemeClr val="accent2">
                  <a:lumMod val="0"/>
                  <a:lumOff val="100000"/>
                </a:schemeClr>
              </a:gs>
              <a:gs pos="0">
                <a:srgbClr val="C73859">
                  <a:alpha val="46000"/>
                </a:srgbClr>
              </a:gs>
              <a:gs pos="100000">
                <a:srgbClr val="BF3E38">
                  <a:alpha val="38000"/>
                </a:srgbClr>
              </a:gs>
            </a:gsLst>
            <a:lin ang="162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Arial Rounded MT Bold" panose="020F0704030504030204" pitchFamily="34" charset="0"/>
              </a:rPr>
              <a:t>Creativity</a:t>
            </a:r>
          </a:p>
        </p:txBody>
      </p:sp>
      <p:sp>
        <p:nvSpPr>
          <p:cNvPr id="21" name="Oval 20"/>
          <p:cNvSpPr/>
          <p:nvPr/>
        </p:nvSpPr>
        <p:spPr>
          <a:xfrm>
            <a:off x="-2252312" y="389556"/>
            <a:ext cx="2252312" cy="2252312"/>
          </a:xfrm>
          <a:prstGeom prst="ellipse">
            <a:avLst/>
          </a:prstGeom>
          <a:gradFill>
            <a:gsLst>
              <a:gs pos="0">
                <a:srgbClr val="C03E3B"/>
              </a:gs>
              <a:gs pos="15051">
                <a:srgbClr val="B14C52">
                  <a:alpha val="49000"/>
                </a:srgbClr>
              </a:gs>
              <a:gs pos="54130">
                <a:srgbClr val="89718E">
                  <a:alpha val="67000"/>
                </a:srgbClr>
              </a:gs>
              <a:gs pos="74188">
                <a:srgbClr val="7583AD">
                  <a:alpha val="47000"/>
                </a:srgbClr>
              </a:gs>
              <a:gs pos="80000">
                <a:srgbClr val="7B7EA4">
                  <a:alpha val="45000"/>
                </a:srgbClr>
              </a:gs>
              <a:gs pos="7881">
                <a:srgbClr val="B84547">
                  <a:alpha val="44000"/>
                </a:srgbClr>
              </a:gs>
              <a:gs pos="20416">
                <a:srgbClr val="AB515A">
                  <a:alpha val="63000"/>
                </a:srgbClr>
              </a:gs>
              <a:gs pos="64200">
                <a:srgbClr val="7F7A9E">
                  <a:alpha val="67000"/>
                </a:srgbClr>
              </a:gs>
              <a:gs pos="100000">
                <a:schemeClr val="accent1">
                  <a:alpha val="14000"/>
                </a:schemeClr>
              </a:gs>
              <a:gs pos="100000">
                <a:schemeClr val="accent2">
                  <a:lumMod val="60000"/>
                  <a:lumOff val="40000"/>
                </a:schemeClr>
              </a:gs>
            </a:gsLst>
            <a:path path="circle">
              <a:fillToRect l="100000" b="100000"/>
            </a:path>
          </a:gra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latin typeface="Arial Rounded MT Bold"/>
              </a:rPr>
              <a:t>Practice TM</a:t>
            </a:r>
          </a:p>
          <a:p>
            <a:pPr algn="ctr"/>
            <a:r>
              <a:rPr lang="en-US" b="1" dirty="0">
                <a:latin typeface="Arial Rounded MT Bold"/>
              </a:rPr>
              <a:t>Group 3 – with LOVE</a:t>
            </a:r>
          </a:p>
        </p:txBody>
      </p:sp>
    </p:spTree>
    <p:extLst>
      <p:ext uri="{BB962C8B-B14F-4D97-AF65-F5344CB8AC3E}">
        <p14:creationId xmlns:p14="http://schemas.microsoft.com/office/powerpoint/2010/main" val="3913398601"/>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1000" fill="hold"/>
                                        <p:tgtEl>
                                          <p:spTgt spid="18"/>
                                        </p:tgtEl>
                                        <p:attrNameLst>
                                          <p:attrName>ppt_w</p:attrName>
                                        </p:attrNameLst>
                                      </p:cBhvr>
                                      <p:tavLst>
                                        <p:tav tm="0">
                                          <p:val>
                                            <p:fltVal val="0"/>
                                          </p:val>
                                        </p:tav>
                                        <p:tav tm="100000">
                                          <p:val>
                                            <p:strVal val="#ppt_w"/>
                                          </p:val>
                                        </p:tav>
                                      </p:tavLst>
                                    </p:anim>
                                    <p:anim calcmode="lin" valueType="num">
                                      <p:cBhvr>
                                        <p:cTn id="14" dur="1000" fill="hold"/>
                                        <p:tgtEl>
                                          <p:spTgt spid="18"/>
                                        </p:tgtEl>
                                        <p:attrNameLst>
                                          <p:attrName>ppt_h</p:attrName>
                                        </p:attrNameLst>
                                      </p:cBhvr>
                                      <p:tavLst>
                                        <p:tav tm="0">
                                          <p:val>
                                            <p:fltVal val="0"/>
                                          </p:val>
                                        </p:tav>
                                        <p:tav tm="100000">
                                          <p:val>
                                            <p:strVal val="#ppt_h"/>
                                          </p:val>
                                        </p:tav>
                                      </p:tavLst>
                                    </p:anim>
                                    <p:animEffect transition="in" filter="fade">
                                      <p:cBhvr>
                                        <p:cTn id="15" dur="10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xit" presetSubtype="4" fill="hold" grpId="0" nodeType="clickEffect">
                                  <p:stCondLst>
                                    <p:cond delay="0"/>
                                  </p:stCondLst>
                                  <p:childTnLst>
                                    <p:anim calcmode="lin" valueType="num">
                                      <p:cBhvr additive="base">
                                        <p:cTn id="19" dur="500"/>
                                        <p:tgtEl>
                                          <p:spTgt spid="5"/>
                                        </p:tgtEl>
                                        <p:attrNameLst>
                                          <p:attrName>ppt_x</p:attrName>
                                        </p:attrNameLst>
                                      </p:cBhvr>
                                      <p:tavLst>
                                        <p:tav tm="0">
                                          <p:val>
                                            <p:strVal val="ppt_x"/>
                                          </p:val>
                                        </p:tav>
                                        <p:tav tm="100000">
                                          <p:val>
                                            <p:strVal val="ppt_x"/>
                                          </p:val>
                                        </p:tav>
                                      </p:tavLst>
                                    </p:anim>
                                    <p:anim calcmode="lin" valueType="num">
                                      <p:cBhvr additive="base">
                                        <p:cTn id="20" dur="500"/>
                                        <p:tgtEl>
                                          <p:spTgt spid="5"/>
                                        </p:tgtEl>
                                        <p:attrNameLst>
                                          <p:attrName>ppt_y</p:attrName>
                                        </p:attrNameLst>
                                      </p:cBhvr>
                                      <p:tavLst>
                                        <p:tav tm="0">
                                          <p:val>
                                            <p:strVal val="ppt_y"/>
                                          </p:val>
                                        </p:tav>
                                        <p:tav tm="100000">
                                          <p:val>
                                            <p:strVal val="1+ppt_h/2"/>
                                          </p:val>
                                        </p:tav>
                                      </p:tavLst>
                                    </p:anim>
                                    <p:set>
                                      <p:cBhvr>
                                        <p:cTn id="21" dur="1" fill="hold">
                                          <p:stCondLst>
                                            <p:cond delay="499"/>
                                          </p:stCondLst>
                                        </p:cTn>
                                        <p:tgtEl>
                                          <p:spTgt spid="5"/>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0" presetClass="path" presetSubtype="0" accel="50000" decel="50000" fill="hold" grpId="0" nodeType="clickEffect">
                                  <p:stCondLst>
                                    <p:cond delay="0"/>
                                  </p:stCondLst>
                                  <p:childTnLst>
                                    <p:animMotion origin="layout" path="M -2.29167E-6 -3.33333E-6 L -2.29167E-6 0.00023 C -0.00169 0.04769 0.00078 0.0169 -0.00208 0.03519 C -0.00247 0.0375 -0.0026 0.04005 -0.00312 0.0426 C -0.00364 0.04445 -0.00456 0.0463 -0.00521 0.04815 C -0.00521 0.04977 -0.00924 0.09098 -0.00208 0.10371 C -0.00117 0.1051 -2.29167E-6 0.10602 0.00104 0.10741 C 0.00143 0.10973 0.00143 0.1125 0.00209 0.11482 C 0.00378 0.12061 0.00638 0.12709 0.00951 0.13148 C 0.01029 0.13287 0.01146 0.1338 0.0125 0.13519 C 0.01433 0.14491 0.01237 0.13704 0.0168 0.1463 C 0.01745 0.14792 0.01784 0.15023 0.01875 0.15186 C 0.01966 0.15324 0.02097 0.15394 0.02188 0.15556 C 0.02305 0.15718 0.02396 0.15903 0.025 0.16111 C 0.02565 0.16412 0.02604 0.16736 0.02709 0.17014 C 0.02904 0.17593 0.03073 0.1757 0.03334 0.17963 C 0.03854 0.18727 0.03412 0.18357 0.03972 0.18704 C 0.04063 0.18866 0.04154 0.19074 0.04271 0.19236 C 0.04362 0.19398 0.04518 0.19445 0.04584 0.19607 C 0.04662 0.19838 0.04597 0.20162 0.04688 0.20348 C 0.04766 0.2051 0.04896 0.20463 0.05 0.20556 C 0.05117 0.20648 0.05209 0.20787 0.05313 0.20926 C 0.05378 0.21088 0.05417 0.21343 0.05521 0.21459 C 0.05638 0.21621 0.05808 0.21551 0.05938 0.21667 C 0.06055 0.21736 0.06146 0.21898 0.0625 0.22037 C 0.06315 0.22199 0.06367 0.22431 0.06459 0.2257 C 0.07097 0.23588 0.06927 0.23056 0.075 0.23681 C 0.07643 0.23866 0.07774 0.24074 0.07917 0.2426 C 0.08047 0.24398 0.08203 0.24491 0.08334 0.2463 C 0.08438 0.24723 0.08529 0.24908 0.08646 0.25 C 0.08854 0.25139 0.09271 0.25371 0.09271 0.25394 C 0.09831 0.26343 0.0931 0.25556 0.1 0.26273 C 0.10222 0.26505 0.10417 0.26783 0.10625 0.27014 C 0.10729 0.27153 0.10821 0.27338 0.10938 0.27385 L 0.11354 0.27593 C 0.1142 0.27755 0.11459 0.28033 0.11563 0.28125 C 0.11719 0.28287 0.11901 0.28241 0.12084 0.28334 C 0.12175 0.2838 0.12292 0.28449 0.12396 0.28496 C 0.12539 0.28588 0.12683 0.28611 0.12813 0.28704 C 0.12956 0.28797 0.13086 0.28982 0.13229 0.29074 C 0.13451 0.29167 0.13698 0.2919 0.13946 0.29236 C 0.1405 0.29306 0.14154 0.29375 0.14258 0.29445 C 0.14414 0.29514 0.14818 0.29653 0.14987 0.29815 C 0.15703 0.3044 0.14818 0.3 0.15821 0.30348 L 0.16654 0.31088 C 0.16797 0.31227 0.1694 0.3132 0.17071 0.31459 C 0.17175 0.31598 0.17266 0.3176 0.17383 0.31829 C 0.17552 0.31945 0.17735 0.31991 0.17904 0.32037 C 0.18633 0.32176 0.19362 0.32269 0.20091 0.32408 C 0.20925 0.32338 0.21758 0.32361 0.22591 0.32199 C 0.22813 0.32176 0.23008 0.31898 0.23203 0.31829 L 0.23841 0.31667 C 0.23946 0.31459 0.24037 0.31273 0.24154 0.31088 C 0.24518 0.30533 0.24805 0.30648 0.25091 0.29607 C 0.25156 0.29375 0.25248 0.29144 0.253 0.28866 C 0.25352 0.28635 0.25326 0.28357 0.25404 0.28125 C 0.25469 0.27963 0.25612 0.27894 0.25716 0.27755 C 0.2586 0.27385 0.25938 0.26922 0.26133 0.26644 C 0.26276 0.26482 0.26433 0.2632 0.2655 0.26111 C 0.26719 0.25764 0.26823 0.25371 0.26966 0.25 C 0.27175 0.24422 0.27227 0.24352 0.27383 0.23681 C 0.27422 0.23519 0.27422 0.23311 0.27487 0.23148 C 0.27565 0.22917 0.27696 0.22778 0.278 0.2257 C 0.27839 0.22408 0.27865 0.22199 0.27904 0.22037 C 0.28073 0.21389 0.28308 0.20834 0.28425 0.20186 L 0.28633 0.19074 C 0.28672 0.18866 0.28724 0.18704 0.28737 0.18496 C 0.28946 0.1632 0.28737 0.18311 0.28946 0.16644 C 0.28985 0.16343 0.29011 0.16042 0.2905 0.15741 C 0.29245 0.14329 0.29063 0.16158 0.29258 0.14445 C 0.29414 0.1301 0.29232 0.13681 0.29571 0.12778 C 0.2961 0.12454 0.29623 0.1213 0.29675 0.11852 C 0.2974 0.11528 0.29961 0.10811 0.30091 0.10556 C 0.30183 0.10348 0.303 0.10186 0.30404 0.1 C 0.30521 0.09746 0.30599 0.09468 0.30716 0.0926 C 0.30808 0.09098 0.30938 0.09028 0.31029 0.08889 C 0.31315 0.08449 0.31433 0.08125 0.31654 0.07593 C 0.31966 0.05926 0.31628 0.06783 0.32162 0.06297 C 0.32292 0.06181 0.32383 0.06042 0.32487 0.05926 C 0.32565 0.05741 0.32643 0.05556 0.32696 0.05371 C 0.32761 0.05116 0.32735 0.04838 0.328 0.0463 C 0.32878 0.04398 0.33034 0.04283 0.33112 0.04074 C 0.33203 0.03843 0.33242 0.03565 0.33321 0.03334 C 0.33386 0.03125 0.33464 0.0294 0.33529 0.02778 C 0.33633 0.02523 0.33737 0.02269 0.33841 0.02037 C 0.34115 0.01459 0.3418 0.01574 0.34362 0.00926 C 0.34753 -0.00463 0.34375 0.00093 0.35091 -0.01481 C 0.3517 -0.01666 0.353 -0.01736 0.35404 -0.01852 C 0.35443 -0.02037 0.35456 -0.02245 0.35508 -0.02407 C 0.35612 -0.02731 0.35951 -0.03495 0.36133 -0.03703 C 0.36263 -0.03865 0.3642 -0.03958 0.3655 -0.04074 C 0.36654 -0.04328 0.36732 -0.04629 0.36862 -0.04814 C 0.36953 -0.04953 0.37084 -0.0493 0.37175 -0.05 C 0.37292 -0.05115 0.37396 -0.05231 0.37487 -0.0537 C 0.38321 -0.0662 0.3724 -0.05301 0.38203 -0.06296 C 0.38334 -0.06412 0.38412 -0.06597 0.38516 -0.06666 C 0.38737 -0.06805 0.38946 -0.06805 0.39154 -0.06852 C 0.39935 -0.07083 0.39987 -0.0706 0.40821 -0.07222 C 0.42071 -0.07176 0.43321 -0.07152 0.44558 -0.07037 C 0.44753 -0.07037 0.44922 -0.06967 0.45091 -0.06852 C 0.45638 -0.06527 0.45365 -0.06527 0.45821 -0.06111 C 0.45925 -0.06041 0.46029 -0.05995 0.46133 -0.05926 C 0.46315 -0.0581 0.46485 -0.05671 0.46654 -0.05555 C 0.46927 -0.05416 0.47487 -0.05185 0.47487 -0.05162 C 0.47943 -0.04652 0.48568 -0.04027 0.48841 -0.03148 C 0.4987 0.00023 0.48867 -0.03032 0.49466 -0.01296 C 0.49518 -0.01157 0.4987 -0.00069 0.49987 0.00186 C 0.50573 0.01412 0.50039 -0.00092 0.50716 0.01667 C 0.50912 0.0213 0.51042 0.02662 0.51224 0.03148 C 0.51354 0.03426 0.51537 0.03611 0.51654 0.03889 C 0.51875 0.04352 0.52279 0.05371 0.52279 0.05394 C 0.52357 0.05741 0.52409 0.06111 0.52487 0.06482 C 0.52552 0.06736 0.52643 0.06945 0.52696 0.07223 C 0.52748 0.07454 0.52722 0.07732 0.528 0.07963 C 0.52878 0.08148 0.53021 0.08172 0.53112 0.08334 C 0.53229 0.08496 0.53321 0.08704 0.53425 0.08889 C 0.53529 0.09422 0.53516 0.09537 0.53737 0.1 C 0.53867 0.10255 0.54037 0.10463 0.54154 0.10741 C 0.54284 0.11019 0.54349 0.11366 0.54466 0.11667 C 0.54623 0.11991 0.54831 0.12246 0.54987 0.12593 C 0.55078 0.12755 0.55117 0.12963 0.55196 0.13148 C 0.55391 0.13519 0.55664 0.1382 0.55821 0.1426 C 0.56107 0.15 0.55925 0.14676 0.56341 0.15186 C 0.5638 0.15417 0.56367 0.15695 0.56446 0.15903 C 0.56758 0.16713 0.57005 0.16945 0.57383 0.17385 C 0.57526 0.17755 0.57604 0.18218 0.578 0.18496 C 0.58659 0.19723 0.58034 0.18727 0.58841 0.20348 C 0.58946 0.20556 0.59063 0.20718 0.59154 0.20926 C 0.59779 0.22246 0.58659 0.20718 0.60196 0.2294 C 0.60287 0.23079 0.60404 0.23079 0.60508 0.23148 C 0.60612 0.23311 0.60729 0.23496 0.60821 0.23681 C 0.60899 0.23866 0.60925 0.24098 0.61029 0.2426 C 0.61263 0.24653 0.61511 0.25 0.61758 0.25371 C 0.62031 0.25741 0.62396 0.25949 0.62591 0.26482 C 0.6267 0.26644 0.62709 0.26875 0.628 0.27014 C 0.62917 0.27199 0.63086 0.27246 0.63216 0.27385 C 0.63438 0.27616 0.63633 0.27894 0.63841 0.28125 C 0.63946 0.28264 0.64063 0.2838 0.64154 0.28496 C 0.64297 0.28704 0.64427 0.28889 0.64571 0.29074 C 0.64675 0.2919 0.64792 0.29283 0.64883 0.29445 C 0.65235 0.29954 0.6513 0.30023 0.65508 0.30348 C 0.65768 0.30579 0.66211 0.30648 0.66446 0.30718 C 0.6655 0.30857 0.66641 0.31019 0.66758 0.31088 C 0.67018 0.31297 0.67578 0.31366 0.678 0.31459 C 0.68125 0.31621 0.68451 0.3176 0.68737 0.32037 C 0.6888 0.32153 0.69011 0.32338 0.69141 0.32408 C 0.69453 0.32523 0.69766 0.32523 0.70078 0.3257 L 0.753 0.32408 C 0.76107 0.32338 0.7569 0.32246 0.76237 0.32037 C 0.76446 0.31945 0.76654 0.31898 0.76862 0.31829 C 0.76966 0.31667 0.77045 0.31412 0.77175 0.31297 C 0.77357 0.31088 0.77604 0.31065 0.778 0.30926 C 0.77943 0.30811 0.78086 0.30672 0.78216 0.30556 C 0.78399 0.30162 0.78698 0.29398 0.78946 0.29074 C 0.79154 0.28797 0.79427 0.28681 0.79571 0.28334 C 0.79675 0.28079 0.7974 0.27755 0.79883 0.27593 C 0.80638 0.26644 0.80456 0.27385 0.81029 0.26644 C 0.81589 0.25949 0.81185 0.25949 0.81758 0.24792 C 0.81901 0.24537 0.8211 0.24422 0.82279 0.2426 C 0.82396 0.2382 0.8267 0.22709 0.82904 0.22199 C 0.83008 0.22014 0.83138 0.21875 0.83216 0.21667 C 0.83308 0.21436 0.83373 0.21181 0.83412 0.20926 C 0.83529 0.2044 0.83516 0.2007 0.83633 0.19607 C 0.83763 0.19167 0.8392 0.1875 0.8405 0.18334 C 0.84245 0.16991 0.84076 0.17778 0.84779 0.16111 L 0.84779 0.16135 C 0.85156 0.14445 0.84857 0.15926 0.85091 0.1426 C 0.85117 0.14051 0.8517 0.13889 0.85196 0.13704 C 0.85235 0.13449 0.85261 0.13195 0.853 0.12963 C 0.85365 0.1257 0.85508 0.11852 0.85508 0.11875 C 0.85547 0.10787 0.85534 0.09723 0.85612 0.08704 C 0.85638 0.08473 0.85768 0.08334 0.85821 0.08148 C 0.85873 0.07963 0.85886 0.07755 0.85925 0.07593 C 0.86068 0.07084 0.86406 0.06505 0.8655 0.06111 C 0.86641 0.0588 0.8668 0.05602 0.86758 0.05371 C 0.86823 0.05162 0.86901 0.05 0.86966 0.04815 C 0.87227 0.03033 0.86888 0.05232 0.87279 0.03148 C 0.87331 0.02894 0.87305 0.02616 0.87383 0.02408 C 0.87552 0.01968 0.87839 0.01713 0.88008 0.01297 L 0.88321 0.00556 C 0.8836 0.00116 0.88334 -0.00347 0.88425 -0.0074 C 0.8849 -0.00995 0.88659 -0.01088 0.88737 -0.01296 C 0.88828 -0.01527 0.88867 -0.01805 0.88946 -0.02037 C 0.89037 -0.02314 0.89167 -0.02546 0.89258 -0.02777 C 0.90156 -0.05069 0.89258 -0.02916 0.89987 -0.04629 C 0.90183 -0.05625 0.89961 -0.04907 0.90612 -0.05555 C 0.90768 -0.05717 0.90886 -0.05949 0.91029 -0.06111 C 0.9138 -0.06504 0.92071 -0.07222 0.92071 -0.07199 C 0.92357 -0.07963 0.9224 -0.07963 0.92904 -0.07963 C 0.94753 -0.07963 0.96576 -0.07847 0.98425 -0.07777 C 0.98529 -0.07731 0.98633 -0.07639 0.98737 -0.07592 C 0.98946 -0.07523 0.99167 -0.07523 0.99362 -0.07407 C 0.99623 -0.07291 0.99844 -0.07037 1.00091 -0.06852 C 1.00729 -0.06435 1.0069 -0.06504 1.01341 -0.06296 C 1.01654 -0.05879 1.01953 -0.05393 1.02279 -0.05 C 1.02383 -0.04884 1.025 -0.04791 1.02591 -0.04629 C 1.02774 -0.04352 1.02904 -0.03935 1.03112 -0.03703 C 1.03399 -0.03426 1.03737 -0.03333 1.0405 -0.03148 C 1.04232 -0.02916 1.04401 -0.02662 1.04571 -0.02407 C 1.04675 -0.02291 1.04792 -0.02222 1.04883 -0.02037 C 1.04987 -0.01828 1.05 -0.01504 1.05091 -0.01296 C 1.05248 -0.01018 1.05456 -0.00856 1.05612 -0.00555 C 1.05781 -0.00277 1.05899 0.00047 1.06029 0.00371 C 1.06107 0.00533 1.06146 0.00764 1.06237 0.00926 C 1.07552 0.02963 1.07422 0.02755 1.08529 0.03889 C 1.08711 0.0426 1.08867 0.0463 1.0905 0.05 C 1.09258 0.05371 1.09505 0.05672 1.09675 0.06111 C 1.09883 0.06598 1.1013 0.07061 1.103 0.07593 C 1.10404 0.07894 1.10495 0.08218 1.10612 0.08519 C 1.10703 0.08727 1.10834 0.08866 1.10925 0.09074 C 1.1125 0.09723 1.1155 0.10417 1.11862 0.11111 C 1.12071 0.11528 1.12214 0.12107 1.12487 0.12408 C 1.12826 0.12755 1.13138 0.13056 1.13425 0.13519 C 1.13646 0.13866 1.13893 0.1419 1.1405 0.1463 C 1.14284 0.15232 1.14375 0.15486 1.14675 0.16111 C 1.14883 0.16482 1.15117 0.16806 1.153 0.17223 C 1.15625 0.17894 1.15729 0.18334 1.16133 0.18704 C 1.16237 0.18773 1.16341 0.1882 1.16446 0.18866 C 1.16589 0.19121 1.16745 0.19352 1.16862 0.19607 C 1.16979 0.19861 1.17031 0.20186 1.17175 0.20348 C 1.1737 0.20579 1.17591 0.20602 1.178 0.20718 C 1.17878 0.20926 1.1793 0.21135 1.18008 0.21297 C 1.18099 0.21436 1.18216 0.21551 1.18321 0.21667 C 1.18633 0.21968 1.18946 0.22269 1.19258 0.2257 C 1.19401 0.22709 1.19688 0.2294 1.19688 0.22963 L 1.19688 0.2294 L 1.19688 0.22963 " pathEditMode="relative" rAng="0" ptsTypes="AAAAAAAAAAAAAAAAAAAAAAAAAAAAAAAAAAAAAAAAAAAAAAAAAAAAAAAAAAAAAAAAAAAAAAAAAAAAAAAAAAAAAAAAAAAAAAAAAAAAAAAAAAAAAAAAAAAAAAAAAAAAAAAAAAAAAAAAAAAAAAAAAAAAAAAAAAAAAAAAAAAAAAAAAAAAAAAAAAAAAAAAAAAAAAAAAAAAAAAAAAAAAAAAAAAAAAAAAAAAAAAAAAA">
                                      <p:cBhvr>
                                        <p:cTn id="25" dur="15000" fill="hold"/>
                                        <p:tgtEl>
                                          <p:spTgt spid="21"/>
                                        </p:tgtEl>
                                        <p:attrNameLst>
                                          <p:attrName>ppt_x</p:attrName>
                                          <p:attrName>ppt_y</p:attrName>
                                        </p:attrNameLst>
                                      </p:cBhvr>
                                      <p:rCtr x="59531" y="1229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8" grpId="0" animBg="1"/>
      <p:bldP spid="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5E2835-4E47-45B3-9CFE-732FF7B0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group of people sitting at a table&#10;&#10;Description automatically generated">
            <a:extLst>
              <a:ext uri="{FF2B5EF4-FFF2-40B4-BE49-F238E27FC236}">
                <a16:creationId xmlns:a16="http://schemas.microsoft.com/office/drawing/2014/main" id="{DA2BBB5B-DFCE-21FF-D4BF-1D08DC324B9E}"/>
              </a:ext>
            </a:extLst>
          </p:cNvPr>
          <p:cNvPicPr>
            <a:picLocks noGrp="1" noChangeAspect="1"/>
          </p:cNvPicPr>
          <p:nvPr>
            <p:ph idx="1"/>
          </p:nvPr>
        </p:nvPicPr>
        <p:blipFill rotWithShape="1">
          <a:blip r:embed="rId2"/>
          <a:srcRect r="2129"/>
          <a:stretch/>
        </p:blipFill>
        <p:spPr>
          <a:xfrm>
            <a:off x="3242695" y="1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p:spPr>
      </p:pic>
      <p:sp useBgFill="1">
        <p:nvSpPr>
          <p:cNvPr id="10" name="Freeform: Shape 9">
            <a:extLst>
              <a:ext uri="{FF2B5EF4-FFF2-40B4-BE49-F238E27FC236}">
                <a16:creationId xmlns:a16="http://schemas.microsoft.com/office/drawing/2014/main" id="{5B45AD5D-AA52-4F7B-9362-576A39AD9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D5D5D5"/>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AEDD7960-4866-4399-BEF6-DD1431AB4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03F2446-3E7D-6F00-67F4-370C38BDE0F4}"/>
              </a:ext>
            </a:extLst>
          </p:cNvPr>
          <p:cNvSpPr>
            <a:spLocks noGrp="1"/>
          </p:cNvSpPr>
          <p:nvPr>
            <p:ph type="title"/>
          </p:nvPr>
        </p:nvSpPr>
        <p:spPr>
          <a:xfrm>
            <a:off x="215230" y="1409515"/>
            <a:ext cx="3761416" cy="606183"/>
          </a:xfrm>
        </p:spPr>
        <p:txBody>
          <a:bodyPr vert="horz" lIns="91440" tIns="45720" rIns="91440" bIns="45720" rtlCol="0" anchor="b">
            <a:normAutofit/>
          </a:bodyPr>
          <a:lstStyle/>
          <a:p>
            <a:r>
              <a:rPr lang="en-US" sz="3600" b="1" baseline="0" dirty="0">
                <a:solidFill>
                  <a:srgbClr val="C00000"/>
                </a:solidFill>
                <a:latin typeface="Calibri"/>
              </a:rPr>
              <a:t>Team </a:t>
            </a:r>
            <a:r>
              <a:rPr lang="en-US" sz="3600" b="1" dirty="0">
                <a:solidFill>
                  <a:srgbClr val="C00000"/>
                </a:solidFill>
                <a:latin typeface="Calibri"/>
              </a:rPr>
              <a:t>Information</a:t>
            </a:r>
            <a:endParaRPr lang="en-US" sz="3600" b="1" dirty="0">
              <a:solidFill>
                <a:srgbClr val="C00000"/>
              </a:solidFill>
              <a:latin typeface="Calibri"/>
              <a:cs typeface="Calibri"/>
            </a:endParaRPr>
          </a:p>
        </p:txBody>
      </p:sp>
      <p:sp>
        <p:nvSpPr>
          <p:cNvPr id="18" name="Rectangle 1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 name="TextBox 6">
            <a:extLst>
              <a:ext uri="{FF2B5EF4-FFF2-40B4-BE49-F238E27FC236}">
                <a16:creationId xmlns:a16="http://schemas.microsoft.com/office/drawing/2014/main" id="{C1EB50B1-B8C0-3656-097E-7AF0AA5AE416}"/>
              </a:ext>
            </a:extLst>
          </p:cNvPr>
          <p:cNvSpPr txBox="1"/>
          <p:nvPr/>
        </p:nvSpPr>
        <p:spPr>
          <a:xfrm>
            <a:off x="371094" y="2707598"/>
            <a:ext cx="3841472" cy="238753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92500" lnSpcReduction="10000"/>
          </a:bodyPr>
          <a:lstStyle/>
          <a:p>
            <a:pPr>
              <a:lnSpc>
                <a:spcPct val="90000"/>
              </a:lnSpc>
              <a:spcAft>
                <a:spcPts val="600"/>
              </a:spcAft>
            </a:pPr>
            <a:r>
              <a:rPr lang="en-US" sz="2000" b="1" dirty="0">
                <a:cs typeface="Calibri"/>
              </a:rPr>
              <a:t>Professor: Dr. </a:t>
            </a:r>
            <a:r>
              <a:rPr lang="en-US" sz="2000" b="1" dirty="0">
                <a:solidFill>
                  <a:srgbClr val="000000"/>
                </a:solidFill>
                <a:latin typeface="Calibri"/>
                <a:ea typeface="Tahoma"/>
                <a:cs typeface="Calibri"/>
              </a:rPr>
              <a:t>Emdad Khan</a:t>
            </a:r>
            <a:endParaRPr lang="en-US" sz="2000" b="1" dirty="0">
              <a:solidFill>
                <a:srgbClr val="000000"/>
              </a:solidFill>
              <a:latin typeface="Calibri"/>
              <a:cs typeface="Calibri"/>
            </a:endParaRPr>
          </a:p>
          <a:p>
            <a:pPr>
              <a:lnSpc>
                <a:spcPct val="90000"/>
              </a:lnSpc>
              <a:spcAft>
                <a:spcPts val="600"/>
              </a:spcAft>
            </a:pPr>
            <a:endParaRPr lang="en-US" sz="2000" b="1" dirty="0">
              <a:ea typeface="Tahoma"/>
              <a:cs typeface="Calibri" panose="020F0502020204030204"/>
            </a:endParaRPr>
          </a:p>
          <a:p>
            <a:pPr>
              <a:lnSpc>
                <a:spcPct val="90000"/>
              </a:lnSpc>
              <a:spcAft>
                <a:spcPts val="600"/>
              </a:spcAft>
            </a:pPr>
            <a:r>
              <a:rPr lang="en-US" sz="2000" b="1" dirty="0">
                <a:cs typeface="Calibri" panose="020F0502020204030204"/>
              </a:rPr>
              <a:t>Students:</a:t>
            </a:r>
          </a:p>
          <a:p>
            <a:pPr indent="-228600">
              <a:lnSpc>
                <a:spcPct val="90000"/>
              </a:lnSpc>
              <a:spcAft>
                <a:spcPts val="600"/>
              </a:spcAft>
              <a:buFont typeface="Arial" panose="020B0604020202020204" pitchFamily="34" charset="0"/>
              <a:buChar char="•"/>
            </a:pPr>
            <a:r>
              <a:rPr lang="en-US" sz="2000" b="1" dirty="0"/>
              <a:t>616917: Geoffrey Duncan Opiyo</a:t>
            </a:r>
            <a:endParaRPr lang="en-US" sz="2000" b="1" dirty="0">
              <a:cs typeface="Calibri"/>
            </a:endParaRPr>
          </a:p>
          <a:p>
            <a:pPr indent="-228600">
              <a:lnSpc>
                <a:spcPct val="90000"/>
              </a:lnSpc>
              <a:spcAft>
                <a:spcPts val="600"/>
              </a:spcAft>
              <a:buFont typeface="Arial" panose="020B0604020202020204" pitchFamily="34" charset="0"/>
              <a:buChar char="•"/>
            </a:pPr>
            <a:r>
              <a:rPr lang="en-US" sz="2000" b="1" dirty="0"/>
              <a:t>616965: Phuong Khanh Nguyen</a:t>
            </a:r>
            <a:endParaRPr lang="en-US" sz="2000" b="1" dirty="0">
              <a:cs typeface="Calibri"/>
            </a:endParaRPr>
          </a:p>
          <a:p>
            <a:pPr indent="-228600">
              <a:lnSpc>
                <a:spcPct val="90000"/>
              </a:lnSpc>
              <a:spcAft>
                <a:spcPts val="600"/>
              </a:spcAft>
              <a:buFont typeface="Arial" panose="020B0604020202020204" pitchFamily="34" charset="0"/>
              <a:buChar char="•"/>
            </a:pPr>
            <a:r>
              <a:rPr lang="en-US" sz="2000" b="1" dirty="0"/>
              <a:t>616947: Deo Mugabe</a:t>
            </a:r>
            <a:endParaRPr lang="en-US" sz="2000" b="1" dirty="0">
              <a:cs typeface="Calibri"/>
            </a:endParaRPr>
          </a:p>
          <a:p>
            <a:pPr indent="-228600">
              <a:lnSpc>
                <a:spcPct val="90000"/>
              </a:lnSpc>
              <a:spcAft>
                <a:spcPts val="600"/>
              </a:spcAft>
              <a:buFont typeface="Arial" panose="020B0604020202020204" pitchFamily="34" charset="0"/>
              <a:buChar char="•"/>
            </a:pPr>
            <a:r>
              <a:rPr lang="en-US" sz="2000" b="1" dirty="0"/>
              <a:t>616922: Duc Phi Ngo</a:t>
            </a:r>
            <a:endParaRPr lang="en-US" sz="2000" b="1" dirty="0">
              <a:cs typeface="Calibri"/>
            </a:endParaRPr>
          </a:p>
          <a:p>
            <a:pPr indent="-228600">
              <a:lnSpc>
                <a:spcPct val="90000"/>
              </a:lnSpc>
              <a:spcAft>
                <a:spcPts val="600"/>
              </a:spcAft>
              <a:buFont typeface="Arial" panose="020B0604020202020204" pitchFamily="34" charset="0"/>
              <a:buChar char="•"/>
            </a:pPr>
            <a:endParaRPr lang="en-US" sz="1700" b="1" dirty="0"/>
          </a:p>
        </p:txBody>
      </p:sp>
    </p:spTree>
    <p:extLst>
      <p:ext uri="{BB962C8B-B14F-4D97-AF65-F5344CB8AC3E}">
        <p14:creationId xmlns:p14="http://schemas.microsoft.com/office/powerpoint/2010/main" val="467173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cs typeface="Calibri"/>
            </a:endParaRPr>
          </a:p>
        </p:txBody>
      </p:sp>
      <p:sp>
        <p:nvSpPr>
          <p:cNvPr id="5" name="Left">
            <a:extLst>
              <a:ext uri="{FF2B5EF4-FFF2-40B4-BE49-F238E27FC236}">
                <a16:creationId xmlns:a16="http://schemas.microsoft.com/office/drawing/2014/main" id="{9E03F004-8DBF-4AF0-9641-EC79C2EB46A5}"/>
              </a:ext>
            </a:extLst>
          </p:cNvPr>
          <p:cNvSpPr/>
          <p:nvPr/>
        </p:nvSpPr>
        <p:spPr>
          <a:xfrm>
            <a:off x="2321696"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6" name="Right">
            <a:extLst>
              <a:ext uri="{FF2B5EF4-FFF2-40B4-BE49-F238E27FC236}">
                <a16:creationId xmlns:a16="http://schemas.microsoft.com/office/drawing/2014/main" id="{C6CF727E-4B56-4993-9789-A3655F330829}"/>
              </a:ext>
            </a:extLst>
          </p:cNvPr>
          <p:cNvSpPr/>
          <p:nvPr/>
        </p:nvSpPr>
        <p:spPr>
          <a:xfrm>
            <a:off x="9548340"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8" name="TITLE">
            <a:extLst>
              <a:ext uri="{FF2B5EF4-FFF2-40B4-BE49-F238E27FC236}">
                <a16:creationId xmlns:a16="http://schemas.microsoft.com/office/drawing/2014/main" id="{2B55DBAE-12BB-40FC-B496-8D4B2F049C1B}"/>
              </a:ext>
            </a:extLst>
          </p:cNvPr>
          <p:cNvSpPr txBox="1"/>
          <p:nvPr/>
        </p:nvSpPr>
        <p:spPr>
          <a:xfrm>
            <a:off x="2321698" y="370873"/>
            <a:ext cx="7294606" cy="830997"/>
          </a:xfrm>
          <a:prstGeom prst="rect">
            <a:avLst/>
          </a:prstGeom>
          <a:noFill/>
        </p:spPr>
        <p:txBody>
          <a:bodyPr wrap="square" rtlCol="0">
            <a:spAutoFit/>
          </a:bodyPr>
          <a:lstStyle/>
          <a:p>
            <a:pPr algn="ctr"/>
            <a:r>
              <a:rPr lang="en-US" sz="4800" b="1">
                <a:solidFill>
                  <a:schemeClr val="tx1">
                    <a:lumMod val="65000"/>
                    <a:lumOff val="35000"/>
                  </a:schemeClr>
                </a:solidFill>
                <a:latin typeface="Arial Rounded MT Bold" panose="020F0704030504030204" pitchFamily="34" charset="0"/>
              </a:rPr>
              <a:t>Content</a:t>
            </a:r>
            <a:endParaRPr lang="pl-PL" sz="4800" b="1">
              <a:solidFill>
                <a:schemeClr val="tx1">
                  <a:lumMod val="65000"/>
                  <a:lumOff val="35000"/>
                </a:schemeClr>
              </a:solidFill>
              <a:latin typeface="Arial Rounded MT Bold" panose="020F0704030504030204" pitchFamily="34" charset="0"/>
            </a:endParaRPr>
          </a:p>
        </p:txBody>
      </p:sp>
      <p:sp>
        <p:nvSpPr>
          <p:cNvPr id="40" name="Tagline">
            <a:extLst>
              <a:ext uri="{FF2B5EF4-FFF2-40B4-BE49-F238E27FC236}">
                <a16:creationId xmlns:a16="http://schemas.microsoft.com/office/drawing/2014/main" id="{55E87492-3EFD-4B30-9CB3-9329B6EA1FED}"/>
              </a:ext>
            </a:extLst>
          </p:cNvPr>
          <p:cNvSpPr txBox="1"/>
          <p:nvPr/>
        </p:nvSpPr>
        <p:spPr>
          <a:xfrm>
            <a:off x="1600575" y="2949869"/>
            <a:ext cx="6540844" cy="461665"/>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Problem statement &amp; introduction</a:t>
            </a:r>
            <a:endParaRPr lang="pl-PL" sz="2400" b="1">
              <a:solidFill>
                <a:schemeClr val="bg1"/>
              </a:solidFill>
              <a:latin typeface="Arial Rounded MT Bold" panose="020F0704030504030204" pitchFamily="34" charset="0"/>
            </a:endParaRPr>
          </a:p>
        </p:txBody>
      </p:sp>
      <p:sp>
        <p:nvSpPr>
          <p:cNvPr id="41" name="Tagline">
            <a:extLst>
              <a:ext uri="{FF2B5EF4-FFF2-40B4-BE49-F238E27FC236}">
                <a16:creationId xmlns:a16="http://schemas.microsoft.com/office/drawing/2014/main" id="{55E87492-3EFD-4B30-9CB3-9329B6EA1FED}"/>
              </a:ext>
            </a:extLst>
          </p:cNvPr>
          <p:cNvSpPr txBox="1"/>
          <p:nvPr/>
        </p:nvSpPr>
        <p:spPr>
          <a:xfrm>
            <a:off x="1573994" y="4366524"/>
            <a:ext cx="6540844" cy="461665"/>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LLM, Vector store &amp; Similarity search</a:t>
            </a:r>
            <a:endParaRPr lang="pl-PL" sz="2400" b="1">
              <a:solidFill>
                <a:schemeClr val="bg1"/>
              </a:solidFill>
              <a:latin typeface="Arial Rounded MT Bold" panose="020F0704030504030204" pitchFamily="34" charset="0"/>
            </a:endParaRPr>
          </a:p>
        </p:txBody>
      </p:sp>
      <p:sp>
        <p:nvSpPr>
          <p:cNvPr id="42" name="Tagline">
            <a:extLst>
              <a:ext uri="{FF2B5EF4-FFF2-40B4-BE49-F238E27FC236}">
                <a16:creationId xmlns:a16="http://schemas.microsoft.com/office/drawing/2014/main" id="{55E87492-3EFD-4B30-9CB3-9329B6EA1FED}"/>
              </a:ext>
            </a:extLst>
          </p:cNvPr>
          <p:cNvSpPr txBox="1"/>
          <p:nvPr/>
        </p:nvSpPr>
        <p:spPr>
          <a:xfrm>
            <a:off x="1600575" y="3576997"/>
            <a:ext cx="6540844" cy="461665"/>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Agent and its Architecture</a:t>
            </a:r>
            <a:endParaRPr lang="pl-PL" sz="2400" b="1">
              <a:solidFill>
                <a:schemeClr val="bg1"/>
              </a:solidFill>
              <a:latin typeface="Arial Rounded MT Bold" panose="020F0704030504030204" pitchFamily="34" charset="0"/>
            </a:endParaRPr>
          </a:p>
        </p:txBody>
      </p:sp>
      <p:sp>
        <p:nvSpPr>
          <p:cNvPr id="43" name="Tagline">
            <a:extLst>
              <a:ext uri="{FF2B5EF4-FFF2-40B4-BE49-F238E27FC236}">
                <a16:creationId xmlns:a16="http://schemas.microsoft.com/office/drawing/2014/main" id="{55E87492-3EFD-4B30-9CB3-9329B6EA1FED}"/>
              </a:ext>
            </a:extLst>
          </p:cNvPr>
          <p:cNvSpPr txBox="1"/>
          <p:nvPr/>
        </p:nvSpPr>
        <p:spPr>
          <a:xfrm>
            <a:off x="1600575" y="5132851"/>
            <a:ext cx="6540844" cy="461665"/>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Project Demo &amp; improvement plan</a:t>
            </a:r>
            <a:endParaRPr lang="pl-PL" sz="2400" b="1">
              <a:solidFill>
                <a:schemeClr val="bg1"/>
              </a:solidFill>
              <a:latin typeface="Arial Rounded MT Bold" panose="020F0704030504030204" pitchFamily="34" charset="0"/>
            </a:endParaRPr>
          </a:p>
        </p:txBody>
      </p:sp>
      <p:sp>
        <p:nvSpPr>
          <p:cNvPr id="3" name="Tagline">
            <a:extLst>
              <a:ext uri="{FF2B5EF4-FFF2-40B4-BE49-F238E27FC236}">
                <a16:creationId xmlns:a16="http://schemas.microsoft.com/office/drawing/2014/main" id="{DF26C94F-4C38-A47E-235E-49A7E73AE915}"/>
              </a:ext>
            </a:extLst>
          </p:cNvPr>
          <p:cNvSpPr txBox="1"/>
          <p:nvPr/>
        </p:nvSpPr>
        <p:spPr>
          <a:xfrm>
            <a:off x="1636016" y="2214449"/>
            <a:ext cx="6540844" cy="461665"/>
          </a:xfrm>
          <a:prstGeom prst="rect">
            <a:avLst/>
          </a:prstGeom>
          <a:noFill/>
        </p:spPr>
        <p:txBody>
          <a:bodyPr wrap="square" lIns="91440" tIns="45720" rIns="91440" bIns="45720" rtlCol="0" anchor="t">
            <a:spAutoFit/>
          </a:bodyPr>
          <a:lstStyle/>
          <a:p>
            <a:pPr algn="just"/>
            <a:r>
              <a:rPr lang="en-US" sz="2400" b="1">
                <a:solidFill>
                  <a:schemeClr val="bg1"/>
                </a:solidFill>
                <a:latin typeface="Arial Rounded MT Bold"/>
              </a:rPr>
              <a:t>Agent Use-Cases</a:t>
            </a:r>
            <a:endParaRPr lang="en-US"/>
          </a:p>
        </p:txBody>
      </p:sp>
    </p:spTree>
    <p:extLst>
      <p:ext uri="{BB962C8B-B14F-4D97-AF65-F5344CB8AC3E}">
        <p14:creationId xmlns:p14="http://schemas.microsoft.com/office/powerpoint/2010/main" val="1330153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a:extLst>
              <a:ext uri="{FF2B5EF4-FFF2-40B4-BE49-F238E27FC236}">
                <a16:creationId xmlns:a16="http://schemas.microsoft.com/office/drawing/2014/main" id="{9E03F004-8DBF-4AF0-9641-EC79C2EB46A5}"/>
              </a:ext>
            </a:extLst>
          </p:cNvPr>
          <p:cNvSpPr/>
          <p:nvPr/>
        </p:nvSpPr>
        <p:spPr>
          <a:xfrm>
            <a:off x="2321696"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6" name="Right">
            <a:extLst>
              <a:ext uri="{FF2B5EF4-FFF2-40B4-BE49-F238E27FC236}">
                <a16:creationId xmlns:a16="http://schemas.microsoft.com/office/drawing/2014/main" id="{C6CF727E-4B56-4993-9789-A3655F330829}"/>
              </a:ext>
            </a:extLst>
          </p:cNvPr>
          <p:cNvSpPr/>
          <p:nvPr/>
        </p:nvSpPr>
        <p:spPr>
          <a:xfrm>
            <a:off x="9548340"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7" name="Tagline">
            <a:extLst>
              <a:ext uri="{FF2B5EF4-FFF2-40B4-BE49-F238E27FC236}">
                <a16:creationId xmlns:a16="http://schemas.microsoft.com/office/drawing/2014/main" id="{55E87492-3EFD-4B30-9CB3-9329B6EA1FED}"/>
              </a:ext>
            </a:extLst>
          </p:cNvPr>
          <p:cNvSpPr txBox="1"/>
          <p:nvPr/>
        </p:nvSpPr>
        <p:spPr>
          <a:xfrm>
            <a:off x="2681805" y="1136500"/>
            <a:ext cx="6540844" cy="461665"/>
          </a:xfrm>
          <a:prstGeom prst="rect">
            <a:avLst/>
          </a:prstGeom>
          <a:noFill/>
        </p:spPr>
        <p:txBody>
          <a:bodyPr wrap="square" rtlCol="0">
            <a:spAutoFit/>
          </a:bodyPr>
          <a:lstStyle/>
          <a:p>
            <a:pPr algn="ctr"/>
            <a:r>
              <a:rPr lang="en-US" sz="2400" b="1">
                <a:solidFill>
                  <a:schemeClr val="bg1"/>
                </a:solidFill>
                <a:latin typeface="Arial Rounded MT Bold" panose="020F0704030504030204" pitchFamily="34" charset="0"/>
              </a:rPr>
              <a:t>Chat bot with Effective Communication</a:t>
            </a:r>
            <a:endParaRPr lang="pl-PL" sz="2400" b="1">
              <a:solidFill>
                <a:schemeClr val="bg1"/>
              </a:solidFill>
              <a:latin typeface="Arial Rounded MT Bold" panose="020F0704030504030204" pitchFamily="34" charset="0"/>
            </a:endParaRPr>
          </a:p>
        </p:txBody>
      </p:sp>
      <p:sp>
        <p:nvSpPr>
          <p:cNvPr id="8" name="TITLE">
            <a:extLst>
              <a:ext uri="{FF2B5EF4-FFF2-40B4-BE49-F238E27FC236}">
                <a16:creationId xmlns:a16="http://schemas.microsoft.com/office/drawing/2014/main" id="{2B55DBAE-12BB-40FC-B496-8D4B2F049C1B}"/>
              </a:ext>
            </a:extLst>
          </p:cNvPr>
          <p:cNvSpPr txBox="1"/>
          <p:nvPr/>
        </p:nvSpPr>
        <p:spPr>
          <a:xfrm>
            <a:off x="2321698" y="370873"/>
            <a:ext cx="7294606" cy="830997"/>
          </a:xfrm>
          <a:prstGeom prst="rect">
            <a:avLst/>
          </a:prstGeom>
          <a:noFill/>
        </p:spPr>
        <p:txBody>
          <a:bodyPr wrap="square" rtlCol="0">
            <a:spAutoFit/>
          </a:bodyPr>
          <a:lstStyle/>
          <a:p>
            <a:pPr algn="ctr"/>
            <a:r>
              <a:rPr lang="en-US" sz="4800" b="1">
                <a:solidFill>
                  <a:schemeClr val="tx1">
                    <a:lumMod val="65000"/>
                    <a:lumOff val="35000"/>
                  </a:schemeClr>
                </a:solidFill>
                <a:latin typeface="Arial Rounded MT Bold" panose="020F0704030504030204" pitchFamily="34" charset="0"/>
              </a:rPr>
              <a:t>AGENT USE-CASES</a:t>
            </a:r>
            <a:endParaRPr lang="pl-PL" sz="4800" b="1">
              <a:solidFill>
                <a:schemeClr val="tx1">
                  <a:lumMod val="65000"/>
                  <a:lumOff val="35000"/>
                </a:schemeClr>
              </a:solidFill>
              <a:latin typeface="Arial Rounded MT Bold" panose="020F0704030504030204" pitchFamily="34" charset="0"/>
            </a:endParaRPr>
          </a:p>
        </p:txBody>
      </p:sp>
      <p:sp>
        <p:nvSpPr>
          <p:cNvPr id="49" name="TextBox 48">
            <a:extLst>
              <a:ext uri="{FF2B5EF4-FFF2-40B4-BE49-F238E27FC236}">
                <a16:creationId xmlns:a16="http://schemas.microsoft.com/office/drawing/2014/main" id="{704D607A-2134-45B6-9363-00704A237AA6}"/>
              </a:ext>
            </a:extLst>
          </p:cNvPr>
          <p:cNvSpPr txBox="1"/>
          <p:nvPr/>
        </p:nvSpPr>
        <p:spPr>
          <a:xfrm>
            <a:off x="8438365" y="4858789"/>
            <a:ext cx="1964862" cy="646331"/>
          </a:xfrm>
          <a:prstGeom prst="rect">
            <a:avLst/>
          </a:prstGeom>
          <a:noFill/>
        </p:spPr>
        <p:txBody>
          <a:bodyPr wrap="square" rtlCol="0">
            <a:spAutoFit/>
          </a:bodyPr>
          <a:lstStyle/>
          <a:p>
            <a:pPr algn="ctr"/>
            <a:r>
              <a:rPr lang="en-US" b="1">
                <a:latin typeface="Arial Rounded MT Bold" panose="020F0704030504030204" pitchFamily="34" charset="0"/>
                <a:ea typeface="Open Sans" panose="020B0606030504020204" pitchFamily="34" charset="0"/>
                <a:cs typeface="Open Sans" panose="020B0606030504020204" pitchFamily="34" charset="0"/>
              </a:rPr>
              <a:t>Customer Service</a:t>
            </a:r>
            <a:endParaRPr lang="pl-PL" b="1">
              <a:latin typeface="Arial Rounded MT Bold" panose="020F0704030504030204" pitchFamily="34" charset="0"/>
              <a:ea typeface="Open Sans" panose="020B0606030504020204" pitchFamily="34" charset="0"/>
              <a:cs typeface="Open Sans" panose="020B0606030504020204" pitchFamily="34" charset="0"/>
            </a:endParaRPr>
          </a:p>
        </p:txBody>
      </p:sp>
      <p:sp>
        <p:nvSpPr>
          <p:cNvPr id="52" name="TextBox 51">
            <a:extLst>
              <a:ext uri="{FF2B5EF4-FFF2-40B4-BE49-F238E27FC236}">
                <a16:creationId xmlns:a16="http://schemas.microsoft.com/office/drawing/2014/main" id="{AE601417-2E89-4464-8257-5EED9020B47D}"/>
              </a:ext>
            </a:extLst>
          </p:cNvPr>
          <p:cNvSpPr txBox="1"/>
          <p:nvPr/>
        </p:nvSpPr>
        <p:spPr>
          <a:xfrm>
            <a:off x="6219116" y="4851518"/>
            <a:ext cx="1964862" cy="646331"/>
          </a:xfrm>
          <a:prstGeom prst="rect">
            <a:avLst/>
          </a:prstGeom>
          <a:noFill/>
        </p:spPr>
        <p:txBody>
          <a:bodyPr wrap="square" rtlCol="0">
            <a:spAutoFit/>
          </a:bodyPr>
          <a:lstStyle/>
          <a:p>
            <a:pPr algn="ctr"/>
            <a:r>
              <a:rPr lang="en-US" b="1">
                <a:latin typeface="Arial Rounded MT Bold" panose="020F0704030504030204" pitchFamily="34" charset="0"/>
                <a:ea typeface="Open Sans" panose="020B0606030504020204" pitchFamily="34" charset="0"/>
                <a:cs typeface="Open Sans" panose="020B0606030504020204" pitchFamily="34" charset="0"/>
              </a:rPr>
              <a:t>Non-techie user reports</a:t>
            </a:r>
            <a:endParaRPr lang="pl-PL" b="1">
              <a:latin typeface="Arial Rounded MT Bold" panose="020F0704030504030204" pitchFamily="34" charset="0"/>
              <a:ea typeface="Open Sans" panose="020B0606030504020204" pitchFamily="34" charset="0"/>
              <a:cs typeface="Open Sans" panose="020B0606030504020204" pitchFamily="34" charset="0"/>
            </a:endParaRPr>
          </a:p>
        </p:txBody>
      </p:sp>
      <p:sp>
        <p:nvSpPr>
          <p:cNvPr id="55" name="TextBox 54">
            <a:extLst>
              <a:ext uri="{FF2B5EF4-FFF2-40B4-BE49-F238E27FC236}">
                <a16:creationId xmlns:a16="http://schemas.microsoft.com/office/drawing/2014/main" id="{22790053-C350-4FC1-918C-8D3771F8FBEC}"/>
              </a:ext>
            </a:extLst>
          </p:cNvPr>
          <p:cNvSpPr txBox="1"/>
          <p:nvPr/>
        </p:nvSpPr>
        <p:spPr>
          <a:xfrm>
            <a:off x="3991555" y="4846874"/>
            <a:ext cx="1964862" cy="369332"/>
          </a:xfrm>
          <a:prstGeom prst="rect">
            <a:avLst/>
          </a:prstGeom>
          <a:noFill/>
        </p:spPr>
        <p:txBody>
          <a:bodyPr wrap="square" rtlCol="0">
            <a:spAutoFit/>
          </a:bodyPr>
          <a:lstStyle/>
          <a:p>
            <a:pPr algn="ctr"/>
            <a:r>
              <a:rPr lang="en-US" b="1">
                <a:latin typeface="Arial Rounded MT Bold" panose="020F0704030504030204" pitchFamily="34" charset="0"/>
                <a:ea typeface="Open Sans" panose="020B0606030504020204" pitchFamily="34" charset="0"/>
                <a:cs typeface="Open Sans" panose="020B0606030504020204" pitchFamily="34" charset="0"/>
              </a:rPr>
              <a:t>Place Order</a:t>
            </a:r>
            <a:endParaRPr lang="pl-PL" b="1">
              <a:latin typeface="Arial Rounded MT Bold" panose="020F0704030504030204" pitchFamily="34" charset="0"/>
              <a:ea typeface="Open Sans" panose="020B0606030504020204" pitchFamily="34" charset="0"/>
              <a:cs typeface="Open Sans" panose="020B0606030504020204" pitchFamily="34" charset="0"/>
            </a:endParaRPr>
          </a:p>
        </p:txBody>
      </p:sp>
      <p:sp>
        <p:nvSpPr>
          <p:cNvPr id="58" name="TextBox 57">
            <a:extLst>
              <a:ext uri="{FF2B5EF4-FFF2-40B4-BE49-F238E27FC236}">
                <a16:creationId xmlns:a16="http://schemas.microsoft.com/office/drawing/2014/main" id="{2A034672-5881-4E4D-99F9-727E8274FB3D}"/>
              </a:ext>
            </a:extLst>
          </p:cNvPr>
          <p:cNvSpPr txBox="1"/>
          <p:nvPr/>
        </p:nvSpPr>
        <p:spPr>
          <a:xfrm>
            <a:off x="1763994" y="4883988"/>
            <a:ext cx="1964862" cy="646331"/>
          </a:xfrm>
          <a:prstGeom prst="rect">
            <a:avLst/>
          </a:prstGeom>
          <a:noFill/>
        </p:spPr>
        <p:txBody>
          <a:bodyPr wrap="square" rtlCol="0">
            <a:spAutoFit/>
          </a:bodyPr>
          <a:lstStyle/>
          <a:p>
            <a:pPr algn="ctr"/>
            <a:r>
              <a:rPr lang="en-US" b="1">
                <a:latin typeface="Arial Rounded MT Bold" panose="020F0704030504030204" pitchFamily="34" charset="0"/>
                <a:ea typeface="Open Sans" panose="020B0606030504020204" pitchFamily="34" charset="0"/>
                <a:cs typeface="Open Sans" panose="020B0606030504020204" pitchFamily="34" charset="0"/>
              </a:rPr>
              <a:t>Explore – find product</a:t>
            </a:r>
            <a:endParaRPr lang="pl-PL" b="1">
              <a:latin typeface="Arial Rounded MT Bold" panose="020F0704030504030204" pitchFamily="34" charset="0"/>
              <a:ea typeface="Open Sans" panose="020B0606030504020204" pitchFamily="34" charset="0"/>
              <a:cs typeface="Open Sans" panose="020B0606030504020204" pitchFamily="34" charset="0"/>
            </a:endParaRPr>
          </a:p>
        </p:txBody>
      </p:sp>
      <p:grpSp>
        <p:nvGrpSpPr>
          <p:cNvPr id="59" name="Icon 4">
            <a:extLst>
              <a:ext uri="{FF2B5EF4-FFF2-40B4-BE49-F238E27FC236}">
                <a16:creationId xmlns:a16="http://schemas.microsoft.com/office/drawing/2014/main" id="{F2BBC18C-EF5C-409D-ABC4-0168165109AD}"/>
              </a:ext>
            </a:extLst>
          </p:cNvPr>
          <p:cNvGrpSpPr/>
          <p:nvPr/>
        </p:nvGrpSpPr>
        <p:grpSpPr>
          <a:xfrm>
            <a:off x="8635654" y="2722501"/>
            <a:ext cx="1570286" cy="1570286"/>
            <a:chOff x="7849073" y="1713446"/>
            <a:chExt cx="1570286" cy="1570286"/>
          </a:xfrm>
        </p:grpSpPr>
        <p:sp>
          <p:nvSpPr>
            <p:cNvPr id="60" name="Oval 59">
              <a:extLst>
                <a:ext uri="{FF2B5EF4-FFF2-40B4-BE49-F238E27FC236}">
                  <a16:creationId xmlns:a16="http://schemas.microsoft.com/office/drawing/2014/main" id="{8CC88A1D-2AC4-46EB-B41E-93831A865F08}"/>
                </a:ext>
              </a:extLst>
            </p:cNvPr>
            <p:cNvSpPr/>
            <p:nvPr/>
          </p:nvSpPr>
          <p:spPr>
            <a:xfrm>
              <a:off x="7849073" y="1713446"/>
              <a:ext cx="1570286" cy="1570286"/>
            </a:xfrm>
            <a:prstGeom prst="ellipse">
              <a:avLst/>
            </a:prstGeom>
            <a:solidFill>
              <a:schemeClr val="bg1"/>
            </a:solidFill>
            <a:ln w="38100" cap="rnd">
              <a:solidFill>
                <a:srgbClr val="70AD4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61" name="Group 60">
              <a:extLst>
                <a:ext uri="{FF2B5EF4-FFF2-40B4-BE49-F238E27FC236}">
                  <a16:creationId xmlns:a16="http://schemas.microsoft.com/office/drawing/2014/main" id="{5A968670-788E-4FA7-AA71-DEDD6B66882F}"/>
                </a:ext>
              </a:extLst>
            </p:cNvPr>
            <p:cNvGrpSpPr/>
            <p:nvPr/>
          </p:nvGrpSpPr>
          <p:grpSpPr>
            <a:xfrm>
              <a:off x="8141139" y="2005512"/>
              <a:ext cx="986155" cy="986155"/>
              <a:chOff x="8141656" y="1930399"/>
              <a:chExt cx="986155" cy="986155"/>
            </a:xfrm>
          </p:grpSpPr>
          <p:sp>
            <p:nvSpPr>
              <p:cNvPr id="62" name="Oval 61">
                <a:extLst>
                  <a:ext uri="{FF2B5EF4-FFF2-40B4-BE49-F238E27FC236}">
                    <a16:creationId xmlns:a16="http://schemas.microsoft.com/office/drawing/2014/main" id="{B116CFD5-62D3-4F4F-A549-6B20CE3E3091}"/>
                  </a:ext>
                </a:extLst>
              </p:cNvPr>
              <p:cNvSpPr/>
              <p:nvPr/>
            </p:nvSpPr>
            <p:spPr>
              <a:xfrm>
                <a:off x="8141656" y="1930399"/>
                <a:ext cx="986155" cy="98615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63" name="Group 62">
                <a:extLst>
                  <a:ext uri="{FF2B5EF4-FFF2-40B4-BE49-F238E27FC236}">
                    <a16:creationId xmlns:a16="http://schemas.microsoft.com/office/drawing/2014/main" id="{0FF8E644-7E6E-46CC-BDA3-182B87F37A45}"/>
                  </a:ext>
                </a:extLst>
              </p:cNvPr>
              <p:cNvGrpSpPr/>
              <p:nvPr/>
            </p:nvGrpSpPr>
            <p:grpSpPr>
              <a:xfrm>
                <a:off x="8390699" y="2179024"/>
                <a:ext cx="488067" cy="488068"/>
                <a:chOff x="8087449" y="89225"/>
                <a:chExt cx="488067" cy="488068"/>
              </a:xfrm>
              <a:solidFill>
                <a:schemeClr val="bg1"/>
              </a:solidFill>
            </p:grpSpPr>
            <p:sp>
              <p:nvSpPr>
                <p:cNvPr id="64" name="AutoShape 81">
                  <a:extLst>
                    <a:ext uri="{FF2B5EF4-FFF2-40B4-BE49-F238E27FC236}">
                      <a16:creationId xmlns:a16="http://schemas.microsoft.com/office/drawing/2014/main" id="{2D16C6B9-2C7A-4330-B43D-9E5E1B7199C0}"/>
                    </a:ext>
                  </a:extLst>
                </p:cNvPr>
                <p:cNvSpPr>
                  <a:spLocks/>
                </p:cNvSpPr>
                <p:nvPr/>
              </p:nvSpPr>
              <p:spPr bwMode="auto">
                <a:xfrm>
                  <a:off x="8087449" y="89225"/>
                  <a:ext cx="488067" cy="4880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sp>
              <p:nvSpPr>
                <p:cNvPr id="65" name="AutoShape 82">
                  <a:extLst>
                    <a:ext uri="{FF2B5EF4-FFF2-40B4-BE49-F238E27FC236}">
                      <a16:creationId xmlns:a16="http://schemas.microsoft.com/office/drawing/2014/main" id="{214F1F25-55A6-4B5D-BD1F-E9CF55B38892}"/>
                    </a:ext>
                  </a:extLst>
                </p:cNvPr>
                <p:cNvSpPr>
                  <a:spLocks/>
                </p:cNvSpPr>
                <p:nvPr/>
              </p:nvSpPr>
              <p:spPr bwMode="auto">
                <a:xfrm>
                  <a:off x="8133335" y="485520"/>
                  <a:ext cx="45887"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grpSp>
        </p:grpSp>
      </p:grpSp>
      <p:grpSp>
        <p:nvGrpSpPr>
          <p:cNvPr id="66" name="Icon 3">
            <a:extLst>
              <a:ext uri="{FF2B5EF4-FFF2-40B4-BE49-F238E27FC236}">
                <a16:creationId xmlns:a16="http://schemas.microsoft.com/office/drawing/2014/main" id="{049F28B8-94FF-4090-A7FA-C15A4F889816}"/>
              </a:ext>
            </a:extLst>
          </p:cNvPr>
          <p:cNvGrpSpPr/>
          <p:nvPr/>
        </p:nvGrpSpPr>
        <p:grpSpPr>
          <a:xfrm>
            <a:off x="6416405" y="2722501"/>
            <a:ext cx="1570286" cy="1570286"/>
            <a:chOff x="4981756" y="2498589"/>
            <a:chExt cx="1570286" cy="1570286"/>
          </a:xfrm>
        </p:grpSpPr>
        <p:sp>
          <p:nvSpPr>
            <p:cNvPr id="67" name="Oval 66">
              <a:extLst>
                <a:ext uri="{FF2B5EF4-FFF2-40B4-BE49-F238E27FC236}">
                  <a16:creationId xmlns:a16="http://schemas.microsoft.com/office/drawing/2014/main" id="{37C662B4-5679-4132-B8F3-80601D94E539}"/>
                </a:ext>
              </a:extLst>
            </p:cNvPr>
            <p:cNvSpPr/>
            <p:nvPr/>
          </p:nvSpPr>
          <p:spPr>
            <a:xfrm>
              <a:off x="4981756" y="2498589"/>
              <a:ext cx="1570286" cy="1570286"/>
            </a:xfrm>
            <a:prstGeom prst="ellipse">
              <a:avLst/>
            </a:prstGeom>
            <a:solidFill>
              <a:schemeClr val="bg1"/>
            </a:solidFill>
            <a:ln w="38100" cap="rnd">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68" name="Group 67">
              <a:extLst>
                <a:ext uri="{FF2B5EF4-FFF2-40B4-BE49-F238E27FC236}">
                  <a16:creationId xmlns:a16="http://schemas.microsoft.com/office/drawing/2014/main" id="{E9B561DC-FD59-41E9-B53B-1E0003551C26}"/>
                </a:ext>
              </a:extLst>
            </p:cNvPr>
            <p:cNvGrpSpPr/>
            <p:nvPr/>
          </p:nvGrpSpPr>
          <p:grpSpPr>
            <a:xfrm>
              <a:off x="5273821" y="2790654"/>
              <a:ext cx="986155" cy="986155"/>
              <a:chOff x="5242560" y="2797348"/>
              <a:chExt cx="986155" cy="986155"/>
            </a:xfrm>
          </p:grpSpPr>
          <p:sp>
            <p:nvSpPr>
              <p:cNvPr id="69" name="Oval 68">
                <a:extLst>
                  <a:ext uri="{FF2B5EF4-FFF2-40B4-BE49-F238E27FC236}">
                    <a16:creationId xmlns:a16="http://schemas.microsoft.com/office/drawing/2014/main" id="{C51DE7FB-929C-45B8-8509-5A155C4762A9}"/>
                  </a:ext>
                </a:extLst>
              </p:cNvPr>
              <p:cNvSpPr/>
              <p:nvPr/>
            </p:nvSpPr>
            <p:spPr>
              <a:xfrm>
                <a:off x="5242560" y="2797348"/>
                <a:ext cx="986155" cy="98615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70" name="Group 69">
                <a:extLst>
                  <a:ext uri="{FF2B5EF4-FFF2-40B4-BE49-F238E27FC236}">
                    <a16:creationId xmlns:a16="http://schemas.microsoft.com/office/drawing/2014/main" id="{241051A0-96D5-4D07-A7A6-8A59C2F0D747}"/>
                  </a:ext>
                </a:extLst>
              </p:cNvPr>
              <p:cNvGrpSpPr/>
              <p:nvPr/>
            </p:nvGrpSpPr>
            <p:grpSpPr>
              <a:xfrm>
                <a:off x="5504708" y="3107295"/>
                <a:ext cx="488068" cy="366259"/>
                <a:chOff x="212460" y="2109072"/>
                <a:chExt cx="488068" cy="366259"/>
              </a:xfrm>
              <a:solidFill>
                <a:schemeClr val="bg1"/>
              </a:solidFill>
            </p:grpSpPr>
            <p:sp>
              <p:nvSpPr>
                <p:cNvPr id="71" name="AutoShape 118">
                  <a:extLst>
                    <a:ext uri="{FF2B5EF4-FFF2-40B4-BE49-F238E27FC236}">
                      <a16:creationId xmlns:a16="http://schemas.microsoft.com/office/drawing/2014/main" id="{26135406-52BC-4DD6-95BD-5B8D4C140850}"/>
                    </a:ext>
                  </a:extLst>
                </p:cNvPr>
                <p:cNvSpPr>
                  <a:spLocks/>
                </p:cNvSpPr>
                <p:nvPr/>
              </p:nvSpPr>
              <p:spPr bwMode="auto">
                <a:xfrm>
                  <a:off x="212460" y="2109072"/>
                  <a:ext cx="488068" cy="366259"/>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sp>
              <p:nvSpPr>
                <p:cNvPr id="72" name="AutoShape 119">
                  <a:extLst>
                    <a:ext uri="{FF2B5EF4-FFF2-40B4-BE49-F238E27FC236}">
                      <a16:creationId xmlns:a16="http://schemas.microsoft.com/office/drawing/2014/main" id="{8FFC4133-DFE9-45EA-968E-885D3E8C7656}"/>
                    </a:ext>
                  </a:extLst>
                </p:cNvPr>
                <p:cNvSpPr>
                  <a:spLocks/>
                </p:cNvSpPr>
                <p:nvPr/>
              </p:nvSpPr>
              <p:spPr bwMode="auto">
                <a:xfrm>
                  <a:off x="516978" y="2245898"/>
                  <a:ext cx="91773" cy="91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grpSp>
        </p:grpSp>
      </p:grpSp>
      <p:grpSp>
        <p:nvGrpSpPr>
          <p:cNvPr id="73" name="Icon 2">
            <a:extLst>
              <a:ext uri="{FF2B5EF4-FFF2-40B4-BE49-F238E27FC236}">
                <a16:creationId xmlns:a16="http://schemas.microsoft.com/office/drawing/2014/main" id="{240B972A-8362-4218-88B0-3E5E68312926}"/>
              </a:ext>
            </a:extLst>
          </p:cNvPr>
          <p:cNvGrpSpPr/>
          <p:nvPr/>
        </p:nvGrpSpPr>
        <p:grpSpPr>
          <a:xfrm>
            <a:off x="1961282" y="2767969"/>
            <a:ext cx="1570286" cy="1570286"/>
            <a:chOff x="2761331" y="4833966"/>
            <a:chExt cx="1570286" cy="1570286"/>
          </a:xfrm>
        </p:grpSpPr>
        <p:sp>
          <p:nvSpPr>
            <p:cNvPr id="74" name="Oval 73">
              <a:extLst>
                <a:ext uri="{FF2B5EF4-FFF2-40B4-BE49-F238E27FC236}">
                  <a16:creationId xmlns:a16="http://schemas.microsoft.com/office/drawing/2014/main" id="{CAD29004-254C-4DA4-AC81-032F3ED591C7}"/>
                </a:ext>
              </a:extLst>
            </p:cNvPr>
            <p:cNvSpPr/>
            <p:nvPr/>
          </p:nvSpPr>
          <p:spPr>
            <a:xfrm>
              <a:off x="2761331" y="4833966"/>
              <a:ext cx="1570286" cy="1570286"/>
            </a:xfrm>
            <a:prstGeom prst="ellipse">
              <a:avLst/>
            </a:prstGeom>
            <a:solidFill>
              <a:schemeClr val="bg1"/>
            </a:solidFill>
            <a:ln w="38100" cap="rnd">
              <a:solidFill>
                <a:srgbClr val="A5A5A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75" name="Group 74">
              <a:extLst>
                <a:ext uri="{FF2B5EF4-FFF2-40B4-BE49-F238E27FC236}">
                  <a16:creationId xmlns:a16="http://schemas.microsoft.com/office/drawing/2014/main" id="{3A2372D4-1527-467D-9E93-E52D4AF164A1}"/>
                </a:ext>
              </a:extLst>
            </p:cNvPr>
            <p:cNvGrpSpPr/>
            <p:nvPr/>
          </p:nvGrpSpPr>
          <p:grpSpPr>
            <a:xfrm>
              <a:off x="3053397" y="5126032"/>
              <a:ext cx="986155" cy="986155"/>
              <a:chOff x="3058794" y="5033063"/>
              <a:chExt cx="986155" cy="986155"/>
            </a:xfrm>
          </p:grpSpPr>
          <p:sp>
            <p:nvSpPr>
              <p:cNvPr id="76" name="Oval 75">
                <a:extLst>
                  <a:ext uri="{FF2B5EF4-FFF2-40B4-BE49-F238E27FC236}">
                    <a16:creationId xmlns:a16="http://schemas.microsoft.com/office/drawing/2014/main" id="{CE616004-9A7E-41A4-87CA-14D15CE9C6F8}"/>
                  </a:ext>
                </a:extLst>
              </p:cNvPr>
              <p:cNvSpPr/>
              <p:nvPr/>
            </p:nvSpPr>
            <p:spPr>
              <a:xfrm>
                <a:off x="3058794" y="5033063"/>
                <a:ext cx="986155" cy="98615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7" name="AutoShape 112">
                <a:extLst>
                  <a:ext uri="{FF2B5EF4-FFF2-40B4-BE49-F238E27FC236}">
                    <a16:creationId xmlns:a16="http://schemas.microsoft.com/office/drawing/2014/main" id="{E2CA2B44-6E8E-48E8-8F1E-1DD317A18911}"/>
                  </a:ext>
                </a:extLst>
              </p:cNvPr>
              <p:cNvSpPr>
                <a:spLocks/>
              </p:cNvSpPr>
              <p:nvPr/>
            </p:nvSpPr>
            <p:spPr bwMode="auto">
              <a:xfrm>
                <a:off x="3295448" y="5315843"/>
                <a:ext cx="488067" cy="488901"/>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grpSp>
      </p:grpSp>
      <p:grpSp>
        <p:nvGrpSpPr>
          <p:cNvPr id="78" name="Icon 1">
            <a:extLst>
              <a:ext uri="{FF2B5EF4-FFF2-40B4-BE49-F238E27FC236}">
                <a16:creationId xmlns:a16="http://schemas.microsoft.com/office/drawing/2014/main" id="{94266906-2FD1-4C88-85FA-AD05A5D39928}"/>
              </a:ext>
            </a:extLst>
          </p:cNvPr>
          <p:cNvGrpSpPr/>
          <p:nvPr/>
        </p:nvGrpSpPr>
        <p:grpSpPr>
          <a:xfrm>
            <a:off x="4178869" y="2773159"/>
            <a:ext cx="1570286" cy="1570286"/>
            <a:chOff x="2779688" y="3188351"/>
            <a:chExt cx="1570286" cy="1570286"/>
          </a:xfrm>
        </p:grpSpPr>
        <p:sp>
          <p:nvSpPr>
            <p:cNvPr id="79" name="Oval 78">
              <a:extLst>
                <a:ext uri="{FF2B5EF4-FFF2-40B4-BE49-F238E27FC236}">
                  <a16:creationId xmlns:a16="http://schemas.microsoft.com/office/drawing/2014/main" id="{2C8867A5-12C9-489A-9EF7-FD2C684995F4}"/>
                </a:ext>
              </a:extLst>
            </p:cNvPr>
            <p:cNvSpPr/>
            <p:nvPr/>
          </p:nvSpPr>
          <p:spPr>
            <a:xfrm>
              <a:off x="2779688" y="3188351"/>
              <a:ext cx="1570286" cy="1570286"/>
            </a:xfrm>
            <a:prstGeom prst="ellipse">
              <a:avLst/>
            </a:prstGeom>
            <a:solidFill>
              <a:schemeClr val="bg1"/>
            </a:solidFill>
            <a:ln w="38100" cap="rnd">
              <a:solidFill>
                <a:srgbClr val="ED7D3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80" name="Group 79">
              <a:extLst>
                <a:ext uri="{FF2B5EF4-FFF2-40B4-BE49-F238E27FC236}">
                  <a16:creationId xmlns:a16="http://schemas.microsoft.com/office/drawing/2014/main" id="{13FC15AB-2B3A-49F9-8859-C8FBFCD02AB5}"/>
                </a:ext>
              </a:extLst>
            </p:cNvPr>
            <p:cNvGrpSpPr/>
            <p:nvPr/>
          </p:nvGrpSpPr>
          <p:grpSpPr>
            <a:xfrm>
              <a:off x="3071754" y="3480417"/>
              <a:ext cx="986155" cy="986155"/>
              <a:chOff x="3053397" y="3481731"/>
              <a:chExt cx="986155" cy="986155"/>
            </a:xfrm>
          </p:grpSpPr>
          <p:sp>
            <p:nvSpPr>
              <p:cNvPr id="81" name="Oval 80">
                <a:extLst>
                  <a:ext uri="{FF2B5EF4-FFF2-40B4-BE49-F238E27FC236}">
                    <a16:creationId xmlns:a16="http://schemas.microsoft.com/office/drawing/2014/main" id="{08554D4B-B057-4D8F-9A77-075AC9938832}"/>
                  </a:ext>
                </a:extLst>
              </p:cNvPr>
              <p:cNvSpPr/>
              <p:nvPr/>
            </p:nvSpPr>
            <p:spPr>
              <a:xfrm>
                <a:off x="3053397" y="3481731"/>
                <a:ext cx="986155" cy="9861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nvGrpSpPr>
              <p:cNvPr id="82" name="Group 81">
                <a:extLst>
                  <a:ext uri="{FF2B5EF4-FFF2-40B4-BE49-F238E27FC236}">
                    <a16:creationId xmlns:a16="http://schemas.microsoft.com/office/drawing/2014/main" id="{FAA71B0F-0533-4DAD-AFD3-81A1E9D4A517}"/>
                  </a:ext>
                </a:extLst>
              </p:cNvPr>
              <p:cNvGrpSpPr/>
              <p:nvPr/>
            </p:nvGrpSpPr>
            <p:grpSpPr>
              <a:xfrm>
                <a:off x="3397136" y="3722737"/>
                <a:ext cx="335391" cy="488901"/>
                <a:chOff x="3217621" y="2047334"/>
                <a:chExt cx="335391" cy="488901"/>
              </a:xfrm>
              <a:solidFill>
                <a:schemeClr val="bg1"/>
              </a:solidFill>
            </p:grpSpPr>
            <p:sp>
              <p:nvSpPr>
                <p:cNvPr id="83" name="AutoShape 113">
                  <a:extLst>
                    <a:ext uri="{FF2B5EF4-FFF2-40B4-BE49-F238E27FC236}">
                      <a16:creationId xmlns:a16="http://schemas.microsoft.com/office/drawing/2014/main" id="{9F21A73B-AF06-4898-9332-5A874B837B10}"/>
                    </a:ext>
                  </a:extLst>
                </p:cNvPr>
                <p:cNvSpPr>
                  <a:spLocks/>
                </p:cNvSpPr>
                <p:nvPr/>
              </p:nvSpPr>
              <p:spPr bwMode="auto">
                <a:xfrm>
                  <a:off x="3217621" y="2047334"/>
                  <a:ext cx="335391"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sp>
              <p:nvSpPr>
                <p:cNvPr id="84" name="AutoShape 114">
                  <a:extLst>
                    <a:ext uri="{FF2B5EF4-FFF2-40B4-BE49-F238E27FC236}">
                      <a16:creationId xmlns:a16="http://schemas.microsoft.com/office/drawing/2014/main" id="{270CB697-B912-402D-AAEC-D7C0077C5567}"/>
                    </a:ext>
                  </a:extLst>
                </p:cNvPr>
                <p:cNvSpPr>
                  <a:spLocks/>
                </p:cNvSpPr>
                <p:nvPr/>
              </p:nvSpPr>
              <p:spPr bwMode="auto">
                <a:xfrm>
                  <a:off x="3293543" y="2124091"/>
                  <a:ext cx="99281" cy="99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a:solidFill>
                      <a:srgbClr val="FFFFFF"/>
                    </a:solidFill>
                    <a:effectLst>
                      <a:outerShdw blurRad="38100" dist="38100" dir="2700000" algn="tl">
                        <a:srgbClr val="000000"/>
                      </a:outerShdw>
                    </a:effectLst>
                  </a:endParaRPr>
                </a:p>
              </p:txBody>
            </p:sp>
          </p:grpSp>
        </p:grpSp>
      </p:grpSp>
    </p:spTree>
    <p:extLst>
      <p:ext uri="{BB962C8B-B14F-4D97-AF65-F5344CB8AC3E}">
        <p14:creationId xmlns:p14="http://schemas.microsoft.com/office/powerpoint/2010/main" val="24908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accel="50000" decel="50000" fill="hold" nodeType="clickEffect">
                                  <p:stCondLst>
                                    <p:cond delay="0"/>
                                  </p:stCondLst>
                                  <p:childTnLst>
                                    <p:animScale>
                                      <p:cBhvr>
                                        <p:cTn id="6" dur="2000" fill="hold"/>
                                        <p:tgtEl>
                                          <p:spTgt spid="73"/>
                                        </p:tgtEl>
                                      </p:cBhvr>
                                      <p:by x="125000" y="125000"/>
                                    </p:animScale>
                                  </p:childTnLst>
                                </p:cTn>
                              </p:par>
                              <p:par>
                                <p:cTn id="7" presetID="12" presetClass="entr" presetSubtype="4" fill="hold" grpId="0" nodeType="withEffect">
                                  <p:stCondLst>
                                    <p:cond delay="0"/>
                                  </p:stCondLst>
                                  <p:childTnLst>
                                    <p:set>
                                      <p:cBhvr>
                                        <p:cTn id="8" dur="1" fill="hold">
                                          <p:stCondLst>
                                            <p:cond delay="0"/>
                                          </p:stCondLst>
                                        </p:cTn>
                                        <p:tgtEl>
                                          <p:spTgt spid="58"/>
                                        </p:tgtEl>
                                        <p:attrNameLst>
                                          <p:attrName>style.visibility</p:attrName>
                                        </p:attrNameLst>
                                      </p:cBhvr>
                                      <p:to>
                                        <p:strVal val="visible"/>
                                      </p:to>
                                    </p:set>
                                    <p:anim calcmode="lin" valueType="num">
                                      <p:cBhvr additive="base">
                                        <p:cTn id="9" dur="2000"/>
                                        <p:tgtEl>
                                          <p:spTgt spid="58"/>
                                        </p:tgtEl>
                                        <p:attrNameLst>
                                          <p:attrName>ppt_y</p:attrName>
                                        </p:attrNameLst>
                                      </p:cBhvr>
                                      <p:tavLst>
                                        <p:tav tm="0">
                                          <p:val>
                                            <p:strVal val="#ppt_y+#ppt_h*1.125000"/>
                                          </p:val>
                                        </p:tav>
                                        <p:tav tm="100000">
                                          <p:val>
                                            <p:strVal val="#ppt_y"/>
                                          </p:val>
                                        </p:tav>
                                      </p:tavLst>
                                    </p:anim>
                                    <p:animEffect transition="in" filter="wipe(up)">
                                      <p:cBhvr>
                                        <p:cTn id="10" dur="2000"/>
                                        <p:tgtEl>
                                          <p:spTgt spid="58"/>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mph" presetSubtype="0" accel="50000" decel="50000" fill="hold" nodeType="clickEffect">
                                  <p:stCondLst>
                                    <p:cond delay="0"/>
                                  </p:stCondLst>
                                  <p:childTnLst>
                                    <p:animScale>
                                      <p:cBhvr>
                                        <p:cTn id="14" dur="2000" fill="hold"/>
                                        <p:tgtEl>
                                          <p:spTgt spid="78"/>
                                        </p:tgtEl>
                                      </p:cBhvr>
                                      <p:by x="125000" y="125000"/>
                                    </p:animScale>
                                  </p:childTnLst>
                                </p:cTn>
                              </p:par>
                              <p:par>
                                <p:cTn id="15" presetID="12" presetClass="entr" presetSubtype="4"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additive="base">
                                        <p:cTn id="17" dur="2000"/>
                                        <p:tgtEl>
                                          <p:spTgt spid="55"/>
                                        </p:tgtEl>
                                        <p:attrNameLst>
                                          <p:attrName>ppt_y</p:attrName>
                                        </p:attrNameLst>
                                      </p:cBhvr>
                                      <p:tavLst>
                                        <p:tav tm="0">
                                          <p:val>
                                            <p:strVal val="#ppt_y+#ppt_h*1.125000"/>
                                          </p:val>
                                        </p:tav>
                                        <p:tav tm="100000">
                                          <p:val>
                                            <p:strVal val="#ppt_y"/>
                                          </p:val>
                                        </p:tav>
                                      </p:tavLst>
                                    </p:anim>
                                    <p:animEffect transition="in" filter="wipe(up)">
                                      <p:cBhvr>
                                        <p:cTn id="18" dur="2000"/>
                                        <p:tgtEl>
                                          <p:spTgt spid="55"/>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mph" presetSubtype="0" accel="50000" decel="50000" fill="hold" nodeType="clickEffect">
                                  <p:stCondLst>
                                    <p:cond delay="0"/>
                                  </p:stCondLst>
                                  <p:childTnLst>
                                    <p:animScale>
                                      <p:cBhvr>
                                        <p:cTn id="22" dur="2000" fill="hold"/>
                                        <p:tgtEl>
                                          <p:spTgt spid="66"/>
                                        </p:tgtEl>
                                      </p:cBhvr>
                                      <p:by x="125000" y="125000"/>
                                    </p:animScale>
                                  </p:childTnLst>
                                </p:cTn>
                              </p:par>
                              <p:par>
                                <p:cTn id="23" presetID="12" presetClass="entr" presetSubtype="4" fill="hold" grpId="0" nodeType="withEffect">
                                  <p:stCondLst>
                                    <p:cond delay="0"/>
                                  </p:stCondLst>
                                  <p:childTnLst>
                                    <p:set>
                                      <p:cBhvr>
                                        <p:cTn id="24" dur="1" fill="hold">
                                          <p:stCondLst>
                                            <p:cond delay="0"/>
                                          </p:stCondLst>
                                        </p:cTn>
                                        <p:tgtEl>
                                          <p:spTgt spid="52"/>
                                        </p:tgtEl>
                                        <p:attrNameLst>
                                          <p:attrName>style.visibility</p:attrName>
                                        </p:attrNameLst>
                                      </p:cBhvr>
                                      <p:to>
                                        <p:strVal val="visible"/>
                                      </p:to>
                                    </p:set>
                                    <p:anim calcmode="lin" valueType="num">
                                      <p:cBhvr additive="base">
                                        <p:cTn id="25" dur="2000"/>
                                        <p:tgtEl>
                                          <p:spTgt spid="52"/>
                                        </p:tgtEl>
                                        <p:attrNameLst>
                                          <p:attrName>ppt_y</p:attrName>
                                        </p:attrNameLst>
                                      </p:cBhvr>
                                      <p:tavLst>
                                        <p:tav tm="0">
                                          <p:val>
                                            <p:strVal val="#ppt_y+#ppt_h*1.125000"/>
                                          </p:val>
                                        </p:tav>
                                        <p:tav tm="100000">
                                          <p:val>
                                            <p:strVal val="#ppt_y"/>
                                          </p:val>
                                        </p:tav>
                                      </p:tavLst>
                                    </p:anim>
                                    <p:animEffect transition="in" filter="wipe(up)">
                                      <p:cBhvr>
                                        <p:cTn id="26" dur="2000"/>
                                        <p:tgtEl>
                                          <p:spTgt spid="52"/>
                                        </p:tgtEl>
                                      </p:cBhvr>
                                    </p:animEffect>
                                  </p:childTnLst>
                                </p:cTn>
                              </p:par>
                            </p:childTnLst>
                          </p:cTn>
                        </p:par>
                      </p:childTnLst>
                    </p:cTn>
                  </p:par>
                  <p:par>
                    <p:cTn id="27" fill="hold">
                      <p:stCondLst>
                        <p:cond delay="indefinite"/>
                      </p:stCondLst>
                      <p:childTnLst>
                        <p:par>
                          <p:cTn id="28" fill="hold">
                            <p:stCondLst>
                              <p:cond delay="0"/>
                            </p:stCondLst>
                            <p:childTnLst>
                              <p:par>
                                <p:cTn id="29" presetID="6" presetClass="emph" presetSubtype="0" accel="50000" decel="50000" fill="hold" nodeType="clickEffect">
                                  <p:stCondLst>
                                    <p:cond delay="0"/>
                                  </p:stCondLst>
                                  <p:childTnLst>
                                    <p:animScale>
                                      <p:cBhvr>
                                        <p:cTn id="30" dur="2000" fill="hold"/>
                                        <p:tgtEl>
                                          <p:spTgt spid="59"/>
                                        </p:tgtEl>
                                      </p:cBhvr>
                                      <p:by x="125000" y="125000"/>
                                    </p:animScale>
                                  </p:childTnLst>
                                </p:cTn>
                              </p:par>
                              <p:par>
                                <p:cTn id="31" presetID="12" presetClass="entr" presetSubtype="4"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2000"/>
                                        <p:tgtEl>
                                          <p:spTgt spid="49"/>
                                        </p:tgtEl>
                                        <p:attrNameLst>
                                          <p:attrName>ppt_y</p:attrName>
                                        </p:attrNameLst>
                                      </p:cBhvr>
                                      <p:tavLst>
                                        <p:tav tm="0">
                                          <p:val>
                                            <p:strVal val="#ppt_y+#ppt_h*1.125000"/>
                                          </p:val>
                                        </p:tav>
                                        <p:tav tm="100000">
                                          <p:val>
                                            <p:strVal val="#ppt_y"/>
                                          </p:val>
                                        </p:tav>
                                      </p:tavLst>
                                    </p:anim>
                                    <p:animEffect transition="in" filter="wipe(up)">
                                      <p:cBhvr>
                                        <p:cTn id="34"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2" grpId="0"/>
      <p:bldP spid="55" grpId="0"/>
      <p:bldP spid="5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62B20F-5F76-ABED-87F5-3B38E505361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EB89903-C818-7DE0-CBC7-1FC15F03B303}"/>
              </a:ext>
            </a:extLst>
          </p:cNvPr>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a:extLst>
              <a:ext uri="{FF2B5EF4-FFF2-40B4-BE49-F238E27FC236}">
                <a16:creationId xmlns:a16="http://schemas.microsoft.com/office/drawing/2014/main" id="{541916DF-1DA3-F9F9-BD04-34A0D9580716}"/>
              </a:ext>
            </a:extLst>
          </p:cNvPr>
          <p:cNvSpPr/>
          <p:nvPr/>
        </p:nvSpPr>
        <p:spPr>
          <a:xfrm>
            <a:off x="2321696"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6" name="Right">
            <a:extLst>
              <a:ext uri="{FF2B5EF4-FFF2-40B4-BE49-F238E27FC236}">
                <a16:creationId xmlns:a16="http://schemas.microsoft.com/office/drawing/2014/main" id="{E26C39C6-7472-549F-43D9-06504147716F}"/>
              </a:ext>
            </a:extLst>
          </p:cNvPr>
          <p:cNvSpPr/>
          <p:nvPr/>
        </p:nvSpPr>
        <p:spPr>
          <a:xfrm>
            <a:off x="9548340"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8" name="TITLE">
            <a:extLst>
              <a:ext uri="{FF2B5EF4-FFF2-40B4-BE49-F238E27FC236}">
                <a16:creationId xmlns:a16="http://schemas.microsoft.com/office/drawing/2014/main" id="{B4C38DF5-D904-E2FC-B9AB-06D0E3A3E74F}"/>
              </a:ext>
            </a:extLst>
          </p:cNvPr>
          <p:cNvSpPr txBox="1"/>
          <p:nvPr/>
        </p:nvSpPr>
        <p:spPr>
          <a:xfrm>
            <a:off x="2293893" y="652683"/>
            <a:ext cx="7294606" cy="584775"/>
          </a:xfrm>
          <a:prstGeom prst="rect">
            <a:avLst/>
          </a:prstGeom>
          <a:noFill/>
        </p:spPr>
        <p:txBody>
          <a:bodyPr wrap="square" rtlCol="0">
            <a:spAutoFit/>
          </a:bodyPr>
          <a:lstStyle/>
          <a:p>
            <a:pPr algn="ctr"/>
            <a:r>
              <a:rPr lang="en-US" sz="3200" b="1">
                <a:solidFill>
                  <a:schemeClr val="tx1">
                    <a:lumMod val="65000"/>
                    <a:lumOff val="35000"/>
                  </a:schemeClr>
                </a:solidFill>
                <a:latin typeface="Arial Rounded MT Bold" panose="020F0704030504030204" pitchFamily="34" charset="0"/>
              </a:rPr>
              <a:t>Problem statement &amp; Introduction</a:t>
            </a:r>
            <a:endParaRPr lang="pl-PL" sz="3200" b="1">
              <a:solidFill>
                <a:schemeClr val="tx1">
                  <a:lumMod val="65000"/>
                  <a:lumOff val="35000"/>
                </a:schemeClr>
              </a:solidFill>
              <a:latin typeface="Arial Rounded MT Bold" panose="020F0704030504030204" pitchFamily="34" charset="0"/>
            </a:endParaRPr>
          </a:p>
        </p:txBody>
      </p:sp>
      <p:sp>
        <p:nvSpPr>
          <p:cNvPr id="3" name="TextBox 2">
            <a:extLst>
              <a:ext uri="{FF2B5EF4-FFF2-40B4-BE49-F238E27FC236}">
                <a16:creationId xmlns:a16="http://schemas.microsoft.com/office/drawing/2014/main" id="{A2384159-6C43-CD9B-DB1B-34CAE4E324EE}"/>
              </a:ext>
            </a:extLst>
          </p:cNvPr>
          <p:cNvSpPr txBox="1"/>
          <p:nvPr/>
        </p:nvSpPr>
        <p:spPr>
          <a:xfrm>
            <a:off x="7211684" y="6320287"/>
            <a:ext cx="597810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bg1"/>
                </a:solidFill>
              </a:rPr>
              <a:t>Various food products for my retail website</a:t>
            </a:r>
            <a:endParaRPr lang="en-US" sz="2000">
              <a:solidFill>
                <a:schemeClr val="bg1"/>
              </a:solidFill>
              <a:ea typeface="Calibri"/>
              <a:cs typeface="Calibri"/>
            </a:endParaRPr>
          </a:p>
        </p:txBody>
      </p:sp>
      <p:pic>
        <p:nvPicPr>
          <p:cNvPr id="9" name="Picture 8" descr="A group of fruit on a table&#10;&#10;Description automatically generated">
            <a:extLst>
              <a:ext uri="{FF2B5EF4-FFF2-40B4-BE49-F238E27FC236}">
                <a16:creationId xmlns:a16="http://schemas.microsoft.com/office/drawing/2014/main" id="{6323E932-355D-CA5B-42C8-8C54FA02222A}"/>
              </a:ext>
            </a:extLst>
          </p:cNvPr>
          <p:cNvPicPr>
            <a:picLocks noChangeAspect="1"/>
          </p:cNvPicPr>
          <p:nvPr/>
        </p:nvPicPr>
        <p:blipFill>
          <a:blip r:embed="rId3"/>
          <a:stretch>
            <a:fillRect/>
          </a:stretch>
        </p:blipFill>
        <p:spPr>
          <a:xfrm>
            <a:off x="7286273" y="1696528"/>
            <a:ext cx="4132399" cy="4629510"/>
          </a:xfrm>
          <a:prstGeom prst="rect">
            <a:avLst/>
          </a:prstGeom>
        </p:spPr>
      </p:pic>
      <p:pic>
        <p:nvPicPr>
          <p:cNvPr id="7" name="Picture 6" descr="A blue and white text box&#10;&#10;Description automatically generated">
            <a:extLst>
              <a:ext uri="{FF2B5EF4-FFF2-40B4-BE49-F238E27FC236}">
                <a16:creationId xmlns:a16="http://schemas.microsoft.com/office/drawing/2014/main" id="{4A1EE90F-4F0F-216B-E39D-8021683448C8}"/>
              </a:ext>
            </a:extLst>
          </p:cNvPr>
          <p:cNvPicPr>
            <a:picLocks noChangeAspect="1"/>
          </p:cNvPicPr>
          <p:nvPr/>
        </p:nvPicPr>
        <p:blipFill>
          <a:blip r:embed="rId4"/>
          <a:stretch>
            <a:fillRect/>
          </a:stretch>
        </p:blipFill>
        <p:spPr>
          <a:xfrm>
            <a:off x="308566" y="1756366"/>
            <a:ext cx="6648450" cy="4514850"/>
          </a:xfrm>
          <a:prstGeom prst="rect">
            <a:avLst/>
          </a:prstGeom>
        </p:spPr>
      </p:pic>
    </p:spTree>
    <p:extLst>
      <p:ext uri="{BB962C8B-B14F-4D97-AF65-F5344CB8AC3E}">
        <p14:creationId xmlns:p14="http://schemas.microsoft.com/office/powerpoint/2010/main" val="3345401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1999" cy="6858000"/>
          </a:xfrm>
          <a:prstGeom prst="rect">
            <a:avLst/>
          </a:prstGeom>
          <a:gradFill flip="none" rotWithShape="1">
            <a:gsLst>
              <a:gs pos="0">
                <a:schemeClr val="accent2">
                  <a:lumMod val="0"/>
                  <a:lumOff val="100000"/>
                </a:schemeClr>
              </a:gs>
              <a:gs pos="0">
                <a:srgbClr val="C73859">
                  <a:alpha val="46000"/>
                </a:srgbClr>
              </a:gs>
              <a:gs pos="100000">
                <a:srgbClr val="BF3E38">
                  <a:alpha val="38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a:extLst>
              <a:ext uri="{FF2B5EF4-FFF2-40B4-BE49-F238E27FC236}">
                <a16:creationId xmlns:a16="http://schemas.microsoft.com/office/drawing/2014/main" id="{9E03F004-8DBF-4AF0-9641-EC79C2EB46A5}"/>
              </a:ext>
            </a:extLst>
          </p:cNvPr>
          <p:cNvSpPr/>
          <p:nvPr/>
        </p:nvSpPr>
        <p:spPr>
          <a:xfrm>
            <a:off x="2321696"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6" name="Right">
            <a:extLst>
              <a:ext uri="{FF2B5EF4-FFF2-40B4-BE49-F238E27FC236}">
                <a16:creationId xmlns:a16="http://schemas.microsoft.com/office/drawing/2014/main" id="{C6CF727E-4B56-4993-9789-A3655F330829}"/>
              </a:ext>
            </a:extLst>
          </p:cNvPr>
          <p:cNvSpPr/>
          <p:nvPr/>
        </p:nvSpPr>
        <p:spPr>
          <a:xfrm>
            <a:off x="9548340" y="483287"/>
            <a:ext cx="80319" cy="963827"/>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lumMod val="65000"/>
                  <a:lumOff val="35000"/>
                </a:schemeClr>
              </a:solidFill>
            </a:endParaRPr>
          </a:p>
        </p:txBody>
      </p:sp>
      <p:sp>
        <p:nvSpPr>
          <p:cNvPr id="8" name="TITLE">
            <a:extLst>
              <a:ext uri="{FF2B5EF4-FFF2-40B4-BE49-F238E27FC236}">
                <a16:creationId xmlns:a16="http://schemas.microsoft.com/office/drawing/2014/main" id="{2B55DBAE-12BB-40FC-B496-8D4B2F049C1B}"/>
              </a:ext>
            </a:extLst>
          </p:cNvPr>
          <p:cNvSpPr txBox="1"/>
          <p:nvPr/>
        </p:nvSpPr>
        <p:spPr>
          <a:xfrm>
            <a:off x="2293893" y="652683"/>
            <a:ext cx="7294606" cy="584775"/>
          </a:xfrm>
          <a:prstGeom prst="rect">
            <a:avLst/>
          </a:prstGeom>
          <a:noFill/>
        </p:spPr>
        <p:txBody>
          <a:bodyPr wrap="square" rtlCol="0">
            <a:spAutoFit/>
          </a:bodyPr>
          <a:lstStyle/>
          <a:p>
            <a:pPr algn="ctr"/>
            <a:r>
              <a:rPr lang="en-US" sz="3200" b="1">
                <a:solidFill>
                  <a:schemeClr val="tx1">
                    <a:lumMod val="65000"/>
                    <a:lumOff val="35000"/>
                  </a:schemeClr>
                </a:solidFill>
                <a:latin typeface="Arial Rounded MT Bold" panose="020F0704030504030204" pitchFamily="34" charset="0"/>
              </a:rPr>
              <a:t>Problem statement &amp; Introduction</a:t>
            </a:r>
            <a:endParaRPr lang="pl-PL" sz="3200" b="1">
              <a:solidFill>
                <a:schemeClr val="tx1">
                  <a:lumMod val="65000"/>
                  <a:lumOff val="35000"/>
                </a:schemeClr>
              </a:solidFill>
              <a:latin typeface="Arial Rounded MT Bold" panose="020F0704030504030204" pitchFamily="34" charset="0"/>
            </a:endParaRPr>
          </a:p>
        </p:txBody>
      </p:sp>
      <p:sp>
        <p:nvSpPr>
          <p:cNvPr id="40" name="Tagline">
            <a:extLst>
              <a:ext uri="{FF2B5EF4-FFF2-40B4-BE49-F238E27FC236}">
                <a16:creationId xmlns:a16="http://schemas.microsoft.com/office/drawing/2014/main" id="{55E87492-3EFD-4B30-9CB3-9329B6EA1FED}"/>
              </a:ext>
            </a:extLst>
          </p:cNvPr>
          <p:cNvSpPr txBox="1"/>
          <p:nvPr/>
        </p:nvSpPr>
        <p:spPr>
          <a:xfrm>
            <a:off x="700604" y="1738067"/>
            <a:ext cx="7071795" cy="461665"/>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[Chat bot] – Why are they the next big thing?</a:t>
            </a:r>
            <a:endParaRPr lang="pl-PL" sz="2400" b="1">
              <a:solidFill>
                <a:schemeClr val="bg1"/>
              </a:solidFill>
              <a:latin typeface="Arial Rounded MT Bold" panose="020F0704030504030204" pitchFamily="34" charset="0"/>
            </a:endParaRPr>
          </a:p>
        </p:txBody>
      </p:sp>
      <p:sp>
        <p:nvSpPr>
          <p:cNvPr id="11" name="Tagline">
            <a:extLst>
              <a:ext uri="{FF2B5EF4-FFF2-40B4-BE49-F238E27FC236}">
                <a16:creationId xmlns:a16="http://schemas.microsoft.com/office/drawing/2014/main" id="{55E87492-3EFD-4B30-9CB3-9329B6EA1FED}"/>
              </a:ext>
            </a:extLst>
          </p:cNvPr>
          <p:cNvSpPr txBox="1"/>
          <p:nvPr/>
        </p:nvSpPr>
        <p:spPr>
          <a:xfrm>
            <a:off x="604810" y="2744692"/>
            <a:ext cx="5142847" cy="3785652"/>
          </a:xfrm>
          <a:prstGeom prst="rect">
            <a:avLst/>
          </a:prstGeom>
          <a:noFill/>
        </p:spPr>
        <p:txBody>
          <a:bodyPr wrap="square" rtlCol="0">
            <a:spAutoFit/>
          </a:bodyPr>
          <a:lstStyle/>
          <a:p>
            <a:pPr algn="just"/>
            <a:r>
              <a:rPr lang="en-US" sz="2400" b="1">
                <a:solidFill>
                  <a:schemeClr val="bg1"/>
                </a:solidFill>
                <a:latin typeface="Arial Rounded MT Bold" panose="020F0704030504030204" pitchFamily="34" charset="0"/>
              </a:rPr>
              <a:t>[Chat bot] – “Conversation as a Platform” - Better customer service and they could even differentiate your business from the crowd. </a:t>
            </a:r>
          </a:p>
          <a:p>
            <a:pPr algn="just"/>
            <a:r>
              <a:rPr lang="en-US" sz="2400" b="1">
                <a:solidFill>
                  <a:schemeClr val="bg1"/>
                </a:solidFill>
                <a:latin typeface="Arial Rounded MT Bold" panose="020F0704030504030204" pitchFamily="34" charset="0"/>
              </a:rPr>
              <a:t>Examples: Apple – Siri, Microsoft – Cortana, Google – Google Assistant, Amazon – Alexa, and Meta “Facebook” – ITS ALIVE.io, to name but a few.</a:t>
            </a:r>
            <a:endParaRPr lang="pl-PL" sz="2400" b="1">
              <a:solidFill>
                <a:schemeClr val="bg1"/>
              </a:solidFill>
              <a:latin typeface="Arial Rounded MT Bold" panose="020F0704030504030204" pitchFamily="34" charset="0"/>
            </a:endParaRPr>
          </a:p>
        </p:txBody>
      </p:sp>
      <p:pic>
        <p:nvPicPr>
          <p:cNvPr id="16" name="Picture 15"/>
          <p:cNvPicPr>
            <a:picLocks noChangeAspect="1"/>
          </p:cNvPicPr>
          <p:nvPr/>
        </p:nvPicPr>
        <p:blipFill>
          <a:blip r:embed="rId3"/>
          <a:stretch>
            <a:fillRect/>
          </a:stretch>
        </p:blipFill>
        <p:spPr>
          <a:xfrm>
            <a:off x="6352466" y="2507217"/>
            <a:ext cx="5234287" cy="4260601"/>
          </a:xfrm>
          <a:prstGeom prst="rect">
            <a:avLst/>
          </a:prstGeom>
        </p:spPr>
      </p:pic>
    </p:spTree>
    <p:extLst>
      <p:ext uri="{BB962C8B-B14F-4D97-AF65-F5344CB8AC3E}">
        <p14:creationId xmlns:p14="http://schemas.microsoft.com/office/powerpoint/2010/main" val="745800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algn="ctr"/>
            <a:r>
              <a:rPr lang="en-US" sz="2800" dirty="0">
                <a:solidFill>
                  <a:schemeClr val="dk1"/>
                </a:solidFill>
                <a:latin typeface="Calibri"/>
                <a:ea typeface="Calibri"/>
                <a:cs typeface="Calibri"/>
                <a:sym typeface="Calibri"/>
              </a:rPr>
              <a:t>AGENT ARCHITECTURE</a:t>
            </a:r>
            <a:r>
              <a:rPr lang="en-US" dirty="0">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pic>
        <p:nvPicPr>
          <p:cNvPr id="4" name="Picture 3" descr="A diagram of a business process&#10;&#10;Description automatically generated">
            <a:extLst>
              <a:ext uri="{FF2B5EF4-FFF2-40B4-BE49-F238E27FC236}">
                <a16:creationId xmlns:a16="http://schemas.microsoft.com/office/drawing/2014/main" id="{B721785B-7385-0D9E-67C6-E7BE978347AC}"/>
              </a:ext>
            </a:extLst>
          </p:cNvPr>
          <p:cNvPicPr>
            <a:picLocks noChangeAspect="1"/>
          </p:cNvPicPr>
          <p:nvPr/>
        </p:nvPicPr>
        <p:blipFill>
          <a:blip r:embed="rId3"/>
          <a:stretch>
            <a:fillRect/>
          </a:stretch>
        </p:blipFill>
        <p:spPr>
          <a:xfrm>
            <a:off x="2424652" y="1652947"/>
            <a:ext cx="7644621" cy="4673540"/>
          </a:xfrm>
          <a:prstGeom prst="rect">
            <a:avLst/>
          </a:prstGeom>
        </p:spPr>
      </p:pic>
      <p:sp>
        <p:nvSpPr>
          <p:cNvPr id="3" name="TextBox 2">
            <a:extLst>
              <a:ext uri="{FF2B5EF4-FFF2-40B4-BE49-F238E27FC236}">
                <a16:creationId xmlns:a16="http://schemas.microsoft.com/office/drawing/2014/main" id="{DFEAD9BE-7C4E-979B-A313-B7983B4B1C42}"/>
              </a:ext>
            </a:extLst>
          </p:cNvPr>
          <p:cNvSpPr txBox="1"/>
          <p:nvPr/>
        </p:nvSpPr>
        <p:spPr>
          <a:xfrm>
            <a:off x="935181" y="2401454"/>
            <a:ext cx="131618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cs typeface="Calibri"/>
              </a:rPr>
              <a:t>Learning agent</a:t>
            </a:r>
            <a:endParaRPr lang="en-US" b="1">
              <a:cs typeface="Calibri"/>
            </a:endParaRPr>
          </a:p>
        </p:txBody>
      </p:sp>
    </p:spTree>
    <p:extLst>
      <p:ext uri="{BB962C8B-B14F-4D97-AF65-F5344CB8AC3E}">
        <p14:creationId xmlns:p14="http://schemas.microsoft.com/office/powerpoint/2010/main" val="751985212"/>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48BE1-A0B7-EC5A-7D8F-BD115B21904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18AFE7F-7EB0-7762-6D6A-1DE50242351D}"/>
              </a:ext>
            </a:extLst>
          </p:cNvPr>
          <p:cNvSpPr/>
          <p:nvPr/>
        </p:nvSpPr>
        <p:spPr>
          <a:xfrm>
            <a:off x="1" y="0"/>
            <a:ext cx="12191999" cy="6858000"/>
          </a:xfrm>
          <a:prstGeom prst="rect">
            <a:avLst/>
          </a:prstGeom>
          <a:gradFill flip="none" rotWithShape="1">
            <a:gsLst>
              <a:gs pos="0">
                <a:schemeClr val="accent2">
                  <a:alpha val="58000"/>
                  <a:lumMod val="0"/>
                  <a:lumOff val="100000"/>
                </a:schemeClr>
              </a:gs>
              <a:gs pos="0">
                <a:srgbClr val="C73859">
                  <a:alpha val="38000"/>
                </a:srgbClr>
              </a:gs>
              <a:gs pos="100000">
                <a:srgbClr val="BF3E38">
                  <a:lumMod val="90000"/>
                  <a:alpha val="64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0ABE204-A480-04F7-6D0E-70B48048A991}"/>
              </a:ext>
            </a:extLst>
          </p:cNvPr>
          <p:cNvSpPr txBox="1"/>
          <p:nvPr/>
        </p:nvSpPr>
        <p:spPr>
          <a:xfrm>
            <a:off x="13294895" y="3031958"/>
            <a:ext cx="184731" cy="369332"/>
          </a:xfrm>
          <a:prstGeom prst="rect">
            <a:avLst/>
          </a:prstGeom>
          <a:noFill/>
        </p:spPr>
        <p:txBody>
          <a:bodyPr wrap="none" rtlCol="0">
            <a:spAutoFit/>
          </a:bodyPr>
          <a:lstStyle/>
          <a:p>
            <a:endParaRPr lang="en-US"/>
          </a:p>
        </p:txBody>
      </p:sp>
      <p:sp>
        <p:nvSpPr>
          <p:cNvPr id="10" name="Google Shape;167;g2a8302e3e91_0_185">
            <a:extLst>
              <a:ext uri="{FF2B5EF4-FFF2-40B4-BE49-F238E27FC236}">
                <a16:creationId xmlns:a16="http://schemas.microsoft.com/office/drawing/2014/main" id="{4A53BE20-C8BD-A5DD-F215-7D9310D2CA65}"/>
              </a:ext>
            </a:extLst>
          </p:cNvPr>
          <p:cNvSpPr/>
          <p:nvPr/>
        </p:nvSpPr>
        <p:spPr>
          <a:xfrm>
            <a:off x="838200" y="1407977"/>
            <a:ext cx="10515600" cy="5131800"/>
          </a:xfrm>
          <a:prstGeom prst="rect">
            <a:avLst/>
          </a:prstGeom>
          <a:solidFill>
            <a:schemeClr val="bg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168;g2a8302e3e91_0_185">
            <a:extLst>
              <a:ext uri="{FF2B5EF4-FFF2-40B4-BE49-F238E27FC236}">
                <a16:creationId xmlns:a16="http://schemas.microsoft.com/office/drawing/2014/main" id="{62335C5A-8838-274F-3DE6-D821159C94C5}"/>
              </a:ext>
            </a:extLst>
          </p:cNvPr>
          <p:cNvSpPr/>
          <p:nvPr/>
        </p:nvSpPr>
        <p:spPr>
          <a:xfrm>
            <a:off x="838244" y="148578"/>
            <a:ext cx="10515600" cy="1076700"/>
          </a:xfrm>
          <a:prstGeom prst="rect">
            <a:avLst/>
          </a:prstGeom>
          <a:gradFill>
            <a:gsLst>
              <a:gs pos="0">
                <a:srgbClr val="F6F9FC"/>
              </a:gs>
              <a:gs pos="100000">
                <a:srgbClr val="B3D1EC"/>
              </a:gs>
            </a:gsLst>
            <a:lin ang="5400012"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US" sz="2800">
                <a:solidFill>
                  <a:schemeClr val="dk1"/>
                </a:solidFill>
                <a:latin typeface="Calibri"/>
                <a:ea typeface="Calibri"/>
                <a:cs typeface="Calibri"/>
                <a:sym typeface="Calibri"/>
              </a:rPr>
              <a:t>AGENT ARCHITECTURE</a:t>
            </a:r>
            <a:r>
              <a:rPr lang="en-US" sz="1800" i="0" u="none" strike="noStrike" cap="none">
                <a:solidFill>
                  <a:srgbClr val="FF0000"/>
                </a:solidFill>
                <a:latin typeface="Calibri"/>
                <a:ea typeface="Calibri"/>
                <a:cs typeface="Calibri"/>
                <a:sym typeface="Calibri"/>
              </a:rPr>
              <a:t> </a:t>
            </a:r>
            <a:endParaRPr sz="1800" i="0" u="none" strike="noStrike" cap="none">
              <a:solidFill>
                <a:srgbClr val="FF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4ACAA428-1C2D-2597-C6CB-96FF35FCDE59}"/>
              </a:ext>
            </a:extLst>
          </p:cNvPr>
          <p:cNvSpPr txBox="1"/>
          <p:nvPr/>
        </p:nvSpPr>
        <p:spPr>
          <a:xfrm>
            <a:off x="1430693" y="2178609"/>
            <a:ext cx="9539520" cy="35925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368300">
              <a:lnSpc>
                <a:spcPct val="150000"/>
              </a:lnSpc>
              <a:buFont typeface="Wingdings"/>
              <a:buChar char="Ø"/>
            </a:pPr>
            <a:r>
              <a:rPr lang="en-US" sz="2200" b="1">
                <a:solidFill>
                  <a:schemeClr val="dk1"/>
                </a:solidFill>
                <a:latin typeface="Arial"/>
                <a:cs typeface="Arial"/>
              </a:rPr>
              <a:t>Learning element:</a:t>
            </a:r>
            <a:r>
              <a:rPr lang="en-US" sz="2200">
                <a:solidFill>
                  <a:schemeClr val="dk1"/>
                </a:solidFill>
                <a:latin typeface="Arial"/>
                <a:cs typeface="Arial"/>
              </a:rPr>
              <a:t> makes improvements.</a:t>
            </a:r>
            <a:endParaRPr lang="en-US">
              <a:solidFill>
                <a:schemeClr val="dk1"/>
              </a:solidFill>
            </a:endParaRPr>
          </a:p>
          <a:p>
            <a:pPr marL="457200" indent="-368300">
              <a:lnSpc>
                <a:spcPct val="150000"/>
              </a:lnSpc>
              <a:buFont typeface="Wingdings"/>
              <a:buChar char="Ø"/>
            </a:pPr>
            <a:r>
              <a:rPr lang="en-US" sz="2200" b="1">
                <a:solidFill>
                  <a:schemeClr val="dk1"/>
                </a:solidFill>
                <a:latin typeface="Arial"/>
                <a:cs typeface="Arial"/>
              </a:rPr>
              <a:t>Performance element:</a:t>
            </a:r>
            <a:r>
              <a:rPr lang="en-US" sz="2200">
                <a:solidFill>
                  <a:schemeClr val="dk1"/>
                </a:solidFill>
                <a:latin typeface="Arial"/>
                <a:cs typeface="Arial"/>
              </a:rPr>
              <a:t> selects external actions based on percept (entire agent in previous cases).</a:t>
            </a:r>
          </a:p>
          <a:p>
            <a:pPr marL="457200" indent="-368300">
              <a:lnSpc>
                <a:spcPct val="150000"/>
              </a:lnSpc>
              <a:buFont typeface="Wingdings"/>
              <a:buChar char="Ø"/>
            </a:pPr>
            <a:r>
              <a:rPr lang="en-US" sz="2200" b="1">
                <a:solidFill>
                  <a:schemeClr val="dk1"/>
                </a:solidFill>
                <a:latin typeface="Arial"/>
                <a:cs typeface="Arial"/>
              </a:rPr>
              <a:t>Critic:</a:t>
            </a:r>
            <a:r>
              <a:rPr lang="en-US" sz="2200">
                <a:solidFill>
                  <a:schemeClr val="dk1"/>
                </a:solidFill>
                <a:latin typeface="Arial"/>
                <a:cs typeface="Arial"/>
              </a:rPr>
              <a:t> gives feedback to learning about success (it tells the learning element how  well the agent is doing with respect to a fixed performance standard.</a:t>
            </a:r>
          </a:p>
          <a:p>
            <a:pPr marL="457200" indent="-368300">
              <a:lnSpc>
                <a:spcPct val="150000"/>
              </a:lnSpc>
              <a:buFont typeface="Wingdings"/>
              <a:buChar char="Ø"/>
            </a:pPr>
            <a:r>
              <a:rPr lang="en-US" sz="2200" b="1">
                <a:solidFill>
                  <a:schemeClr val="dk1"/>
                </a:solidFill>
                <a:latin typeface="Arial"/>
                <a:cs typeface="Arial"/>
              </a:rPr>
              <a:t>Problem generator:</a:t>
            </a:r>
            <a:r>
              <a:rPr lang="en-US" sz="2200">
                <a:solidFill>
                  <a:schemeClr val="dk1"/>
                </a:solidFill>
                <a:latin typeface="Arial"/>
                <a:cs typeface="Arial"/>
              </a:rPr>
              <a:t> suggests actions to find new states.</a:t>
            </a:r>
            <a:endParaRPr lang="en-US">
              <a:solidFill>
                <a:schemeClr val="dk1"/>
              </a:solidFill>
              <a:cs typeface="Calibri" panose="020F0502020204030204"/>
            </a:endParaRPr>
          </a:p>
        </p:txBody>
      </p:sp>
    </p:spTree>
    <p:extLst>
      <p:ext uri="{BB962C8B-B14F-4D97-AF65-F5344CB8AC3E}">
        <p14:creationId xmlns:p14="http://schemas.microsoft.com/office/powerpoint/2010/main" val="2053863427"/>
      </p:ext>
    </p:extLst>
  </p:cSld>
  <p:clrMapOvr>
    <a:masterClrMapping/>
  </p:clrMapOvr>
  <mc:AlternateContent xmlns:mc="http://schemas.openxmlformats.org/markup-compatibility/2006" xmlns:p14="http://schemas.microsoft.com/office/powerpoint/2010/main">
    <mc:Choice Requires="p14">
      <p:transition spd="slow" p14:dur="3000">
        <p:fad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1136</Words>
  <Application>Microsoft Macintosh PowerPoint</Application>
  <PresentationFormat>Widescreen</PresentationFormat>
  <Paragraphs>117</Paragraphs>
  <Slides>22</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Arial Rounded MT Bold</vt:lpstr>
      <vt:lpstr>Calibri</vt:lpstr>
      <vt:lpstr>Calibri Light</vt:lpstr>
      <vt:lpstr>Wingdings</vt:lpstr>
      <vt:lpstr>Office Theme</vt:lpstr>
      <vt:lpstr>PowerPoint Presentation</vt:lpstr>
      <vt:lpstr>PowerPoint Presentation</vt:lpstr>
      <vt:lpstr>Team Information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Phuong Khanh Nguyen</cp:lastModifiedBy>
  <cp:revision>100</cp:revision>
  <dcterms:created xsi:type="dcterms:W3CDTF">2023-10-12T20:57:44Z</dcterms:created>
  <dcterms:modified xsi:type="dcterms:W3CDTF">2023-12-25T04:35:04Z</dcterms:modified>
</cp:coreProperties>
</file>